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77" r:id="rId2"/>
    <p:sldId id="279" r:id="rId3"/>
    <p:sldId id="408" r:id="rId4"/>
    <p:sldId id="407" r:id="rId5"/>
    <p:sldId id="403" r:id="rId6"/>
    <p:sldId id="319" r:id="rId7"/>
    <p:sldId id="320" r:id="rId8"/>
    <p:sldId id="347" r:id="rId9"/>
    <p:sldId id="348" r:id="rId10"/>
    <p:sldId id="412" r:id="rId11"/>
    <p:sldId id="349" r:id="rId12"/>
    <p:sldId id="350" r:id="rId13"/>
    <p:sldId id="413" r:id="rId14"/>
    <p:sldId id="414" r:id="rId15"/>
    <p:sldId id="352" r:id="rId16"/>
    <p:sldId id="415" r:id="rId17"/>
    <p:sldId id="354" r:id="rId18"/>
    <p:sldId id="353" r:id="rId19"/>
    <p:sldId id="355" r:id="rId20"/>
    <p:sldId id="409" r:id="rId21"/>
    <p:sldId id="356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402" r:id="rId33"/>
    <p:sldId id="368" r:id="rId34"/>
    <p:sldId id="369" r:id="rId35"/>
    <p:sldId id="370" r:id="rId36"/>
    <p:sldId id="416" r:id="rId37"/>
    <p:sldId id="417" r:id="rId38"/>
    <p:sldId id="418" r:id="rId39"/>
    <p:sldId id="419" r:id="rId40"/>
    <p:sldId id="420" r:id="rId41"/>
    <p:sldId id="421" r:id="rId42"/>
    <p:sldId id="450" r:id="rId43"/>
    <p:sldId id="451" r:id="rId44"/>
    <p:sldId id="452" r:id="rId45"/>
    <p:sldId id="453" r:id="rId46"/>
    <p:sldId id="454" r:id="rId47"/>
    <p:sldId id="422" r:id="rId48"/>
    <p:sldId id="423" r:id="rId49"/>
    <p:sldId id="424" r:id="rId50"/>
    <p:sldId id="426" r:id="rId51"/>
    <p:sldId id="427" r:id="rId52"/>
    <p:sldId id="428" r:id="rId53"/>
    <p:sldId id="429" r:id="rId54"/>
    <p:sldId id="431" r:id="rId55"/>
    <p:sldId id="432" r:id="rId56"/>
    <p:sldId id="433" r:id="rId57"/>
    <p:sldId id="434" r:id="rId58"/>
    <p:sldId id="299" r:id="rId59"/>
    <p:sldId id="280" r:id="rId60"/>
    <p:sldId id="281" r:id="rId61"/>
    <p:sldId id="283" r:id="rId62"/>
    <p:sldId id="282" r:id="rId63"/>
    <p:sldId id="284" r:id="rId64"/>
    <p:sldId id="285" r:id="rId65"/>
    <p:sldId id="286" r:id="rId66"/>
    <p:sldId id="287" r:id="rId67"/>
    <p:sldId id="288" r:id="rId68"/>
    <p:sldId id="289" r:id="rId69"/>
    <p:sldId id="436" r:id="rId70"/>
    <p:sldId id="437" r:id="rId71"/>
    <p:sldId id="438" r:id="rId72"/>
    <p:sldId id="439" r:id="rId73"/>
    <p:sldId id="440" r:id="rId74"/>
    <p:sldId id="442" r:id="rId75"/>
    <p:sldId id="441" r:id="rId76"/>
    <p:sldId id="443" r:id="rId77"/>
    <p:sldId id="444" r:id="rId78"/>
    <p:sldId id="445" r:id="rId79"/>
    <p:sldId id="446" r:id="rId80"/>
    <p:sldId id="447" r:id="rId81"/>
    <p:sldId id="448" r:id="rId82"/>
    <p:sldId id="411" r:id="rId8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609" autoAdjust="0"/>
    <p:restoredTop sz="94660"/>
  </p:normalViewPr>
  <p:slideViewPr>
    <p:cSldViewPr snapToGrid="0">
      <p:cViewPr>
        <p:scale>
          <a:sx n="138" d="100"/>
          <a:sy n="138" d="100"/>
        </p:scale>
        <p:origin x="170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  <a:t>1/7/25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3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804763" indent="-309524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238098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733337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228576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723815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3219054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714293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4209532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779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3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08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570" indent="0">
              <a:buNone/>
              <a:defRPr sz="1219"/>
            </a:lvl2pPr>
            <a:lvl3pPr marL="619140" indent="0">
              <a:buNone/>
              <a:defRPr sz="1083"/>
            </a:lvl3pPr>
            <a:lvl4pPr marL="928710" indent="0">
              <a:buNone/>
              <a:defRPr sz="948"/>
            </a:lvl4pPr>
            <a:lvl5pPr marL="1238281" indent="0">
              <a:buNone/>
              <a:defRPr sz="948"/>
            </a:lvl5pPr>
            <a:lvl6pPr marL="1547851" indent="0">
              <a:buNone/>
              <a:defRPr sz="948"/>
            </a:lvl6pPr>
            <a:lvl7pPr marL="1857421" indent="0">
              <a:buNone/>
              <a:defRPr sz="948"/>
            </a:lvl7pPr>
            <a:lvl8pPr marL="2166991" indent="0">
              <a:buNone/>
              <a:defRPr sz="948"/>
            </a:lvl8pPr>
            <a:lvl9pPr marL="2476561" indent="0">
              <a:buNone/>
              <a:defRPr sz="9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7"/>
            </a:lvl1pPr>
            <a:lvl2pPr>
              <a:defRPr sz="1896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7"/>
            </a:lvl1pPr>
            <a:lvl2pPr marL="309570" indent="0">
              <a:buNone/>
              <a:defRPr sz="1896"/>
            </a:lvl2pPr>
            <a:lvl3pPr marL="619140" indent="0">
              <a:buNone/>
              <a:defRPr sz="1625"/>
            </a:lvl3pPr>
            <a:lvl4pPr marL="928710" indent="0">
              <a:buNone/>
              <a:defRPr sz="1355"/>
            </a:lvl4pPr>
            <a:lvl5pPr marL="1238281" indent="0">
              <a:buNone/>
              <a:defRPr sz="1355"/>
            </a:lvl5pPr>
            <a:lvl6pPr marL="1547851" indent="0">
              <a:buNone/>
              <a:defRPr sz="1355"/>
            </a:lvl6pPr>
            <a:lvl7pPr marL="1857421" indent="0">
              <a:buNone/>
              <a:defRPr sz="1355"/>
            </a:lvl7pPr>
            <a:lvl8pPr marL="2166991" indent="0">
              <a:buNone/>
              <a:defRPr sz="1355"/>
            </a:lvl8pPr>
            <a:lvl9pPr marL="2476561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677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677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  <a:pPr/>
              <a:t>‹#›</a:t>
            </a:fld>
            <a:endParaRPr lang="en-GB" altLang="en-US" sz="1083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‹#›</a:t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2pPr>
      <a:lvl3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3pPr>
      <a:lvl4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4pPr>
      <a:lvl5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5pPr>
      <a:lvl6pPr marL="30957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6pPr>
      <a:lvl7pPr marL="61914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7pPr>
      <a:lvl8pPr marL="92871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8pPr>
      <a:lvl9pPr marL="1238281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9pPr>
    </p:titleStyle>
    <p:bodyStyle>
      <a:lvl1pPr marL="232178" indent="-232178" algn="l" defTabSz="686859" rtl="0" eaLnBrk="0" fontAlgn="base" hangingPunct="0">
        <a:spcBef>
          <a:spcPct val="20000"/>
        </a:spcBef>
        <a:spcAft>
          <a:spcPct val="0"/>
        </a:spcAft>
        <a:buChar char="•"/>
        <a:defRPr sz="1693" b="1">
          <a:solidFill>
            <a:srgbClr val="003399"/>
          </a:solidFill>
          <a:latin typeface="+mn-lt"/>
          <a:ea typeface="+mn-ea"/>
          <a:cs typeface="+mn-cs"/>
        </a:defRPr>
      </a:lvl1pPr>
      <a:lvl2pPr marL="253676" indent="430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651" indent="10749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3925" indent="4300" algn="l" defTabSz="686859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900" indent="206380" algn="l" defTabSz="686859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470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4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61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8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57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914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71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828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85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742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99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656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columbia.edu/~jsl2239/transforme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convolutional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pooling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55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Classification and Regression Networks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colintan@nus.edu.sg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4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04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1374-D451-98F7-9B98-C6CA468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D02F-56EB-FF22-4144-FE554432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issue is that the error gradients either become very small – vanishing – or very large – exploding.</a:t>
            </a:r>
          </a:p>
          <a:p>
            <a:pPr lvl="1"/>
            <a:r>
              <a:rPr lang="en-GB" dirty="0"/>
              <a:t>Errors either shrink or grow across time steps.</a:t>
            </a:r>
          </a:p>
          <a:p>
            <a:r>
              <a:rPr lang="en-GB" dirty="0"/>
              <a:t>The solution then is to maintain a (near) constant gradient across time-steps so errors neither grow now shrink:</a:t>
            </a:r>
          </a:p>
          <a:p>
            <a:r>
              <a:rPr lang="zh-CN" altLang="en-US" b="1" dirty="0"/>
              <a:t>在多个时间步中保持梯度近似恒定</a:t>
            </a:r>
            <a:r>
              <a:rPr lang="zh-CN" altLang="en-US" dirty="0"/>
              <a:t>，使误差不会爆炸也不会消失</a:t>
            </a:r>
            <a:endParaRPr lang="en-GB" dirty="0"/>
          </a:p>
          <a:p>
            <a:pPr lvl="1"/>
            <a:r>
              <a:rPr lang="en-GB" dirty="0"/>
              <a:t>Constant Error Carousel.</a:t>
            </a:r>
          </a:p>
          <a:p>
            <a:r>
              <a:rPr lang="en-GB" dirty="0"/>
              <a:t>This is the basis of Long Short-Term Memory or LSTM.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5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The diagram below shows a typical LSTM cell:</a:t>
                </a:r>
              </a:p>
              <a:p>
                <a:pPr lvl="1"/>
                <a:r>
                  <a:rPr lang="en-SG" dirty="0"/>
                  <a:t>The star of the show is the state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which maintains information about steps in the sequence over a potentially infinite time – no more vanishing or exploding gradients!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3014645"/>
            <a:ext cx="6250463" cy="34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Input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Learning in the LSTM is controlled through three gates:</a:t>
            </a:r>
          </a:p>
          <a:p>
            <a:pPr lvl="1"/>
            <a:r>
              <a:rPr lang="en-SG" dirty="0"/>
              <a:t>Every gate is a neural network that is trained using gradient descent.</a:t>
            </a:r>
          </a:p>
          <a:p>
            <a:r>
              <a:rPr lang="en-SG" dirty="0"/>
              <a:t>The first gate is the input gate:</a:t>
            </a:r>
          </a:p>
          <a:p>
            <a:pPr lvl="1"/>
            <a:r>
              <a:rPr lang="en-SG" dirty="0"/>
              <a:t>Controls whether the current input can alter the stored state of the cell.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1DBE8-BC78-5905-509A-3D5B80C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" y="3108774"/>
            <a:ext cx="6250463" cy="349511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1AE1A-EC52-BE33-66DC-D9D08471A9D5}"/>
              </a:ext>
            </a:extLst>
          </p:cNvPr>
          <p:cNvSpPr/>
          <p:nvPr/>
        </p:nvSpPr>
        <p:spPr bwMode="auto">
          <a:xfrm>
            <a:off x="1156447" y="3108774"/>
            <a:ext cx="3102044" cy="3115741"/>
          </a:xfrm>
          <a:prstGeom prst="round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2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Input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6078900" cy="4405546"/>
              </a:xfrm>
            </p:spPr>
            <p:txBody>
              <a:bodyPr/>
              <a:lstStyle/>
              <a:p>
                <a:r>
                  <a:rPr lang="en-SG" dirty="0"/>
                  <a:t>The cell receives two inputs: </a:t>
                </a:r>
                <a:r>
                  <a:rPr lang="en-SG" i="1" dirty="0" err="1"/>
                  <a:t>x</a:t>
                </a:r>
                <a:r>
                  <a:rPr lang="en-SG" i="1" baseline="-25000" dirty="0" err="1"/>
                  <a:t>t</a:t>
                </a:r>
                <a:r>
                  <a:rPr lang="en-SG" dirty="0"/>
                  <a:t>, which is the current input, and </a:t>
                </a:r>
                <a:r>
                  <a:rPr lang="en-SG" i="1" dirty="0"/>
                  <a:t>h</a:t>
                </a:r>
                <a:r>
                  <a:rPr lang="en-SG" i="1" baseline="-25000" dirty="0"/>
                  <a:t>t-1</a:t>
                </a:r>
                <a:r>
                  <a:rPr lang="en-SG" i="1" dirty="0"/>
                  <a:t> </a:t>
                </a:r>
                <a:r>
                  <a:rPr lang="en-SG" dirty="0"/>
                  <a:t>which is the output from the previous time step. </a:t>
                </a:r>
              </a:p>
              <a:p>
                <a:pPr lvl="1"/>
                <a:r>
                  <a:rPr lang="en-SG" dirty="0"/>
                  <a:t>Both are multiplied by weights, and put through a </a:t>
                </a:r>
                <a:r>
                  <a:rPr lang="en-SG" i="1" dirty="0"/>
                  <a:t>tanh</a:t>
                </a:r>
                <a:r>
                  <a:rPr lang="en-SG" dirty="0"/>
                  <a:t> function to squeeze it between -1 and 1: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SG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𝒕𝒂𝒏𝒉</m:t>
                    </m:r>
                    <m:r>
                      <a:rPr lang="en-SG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SG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dirty="0"/>
              </a:p>
              <a:p>
                <a:pPr lvl="1"/>
                <a:endParaRPr lang="en-SG" dirty="0"/>
              </a:p>
              <a:p>
                <a:pPr lvl="1"/>
                <a:r>
                  <a:rPr lang="en-SG" dirty="0"/>
                  <a:t>The input gate is a neural network that is trained to decide whether to update the stored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with the current input: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𝒈𝒊𝒏</m:t>
                          </m:r>
                        </m:sup>
                      </m:sSubSup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The output of this stage is given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SG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and passed to the next stage</a:t>
                </a:r>
              </a:p>
              <a:p>
                <a:pPr lvl="1"/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6078900" cy="4405546"/>
              </a:xfrm>
              <a:blipFill>
                <a:blip r:embed="rId2"/>
                <a:stretch>
                  <a:fillRect l="-417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22" y="2747124"/>
            <a:ext cx="2245551" cy="2549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0575C-0C49-C7FD-8CEC-5A327F5C9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174" y="5505324"/>
            <a:ext cx="2245551" cy="9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Forget Gate (Constant Error Carousel)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6518762" cy="4405546"/>
              </a:xfrm>
            </p:spPr>
            <p:txBody>
              <a:bodyPr/>
              <a:lstStyle/>
              <a:p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from the previous stage is always either:</a:t>
                </a:r>
              </a:p>
              <a:p>
                <a:pPr lvl="1"/>
                <a:r>
                  <a:rPr lang="en-SG" dirty="0"/>
                  <a:t>Close to 0, meaning that the inputs to the cell are suppressed, or:</a:t>
                </a:r>
              </a:p>
              <a:p>
                <a:pPr lvl="1"/>
                <a:r>
                  <a:rPr lang="en-SG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SG" dirty="0"/>
                  <a:t> meaning that the inputs to the cell are passed on to the Forget Stage.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p>
                    </m:sSubSup>
                  </m:oMath>
                </a14:m>
                <a:r>
                  <a:rPr lang="en-SG" dirty="0"/>
                  <a:t> is added to the state variable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in the forget stage.</a:t>
                </a:r>
              </a:p>
              <a:p>
                <a:pPr lvl="1"/>
                <a:r>
                  <a:rPr lang="en-SG" dirty="0"/>
                  <a:t>The result is sent back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SG" dirty="0"/>
                  <a:t> via the Forget Gate. </a:t>
                </a:r>
              </a:p>
              <a:p>
                <a:pPr lvl="1"/>
                <a:r>
                  <a:rPr lang="en-SG" dirty="0"/>
                  <a:t>As before this gate is a neural network that is trained to either be:</a:t>
                </a:r>
              </a:p>
              <a:p>
                <a:pPr lvl="2"/>
                <a:r>
                  <a:rPr lang="en-SG" dirty="0"/>
                  <a:t>Close to 1, thus allowing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to be written back to itself – “constant error carousel”</a:t>
                </a:r>
              </a:p>
              <a:p>
                <a:pPr lvl="2"/>
                <a:r>
                  <a:rPr lang="en-SG" dirty="0"/>
                  <a:t>Close to 0, causing the value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to be forgotten.</a:t>
                </a:r>
              </a:p>
              <a:p>
                <a:r>
                  <a:rPr lang="en-SG" dirty="0"/>
                  <a:t>The Forget gate thus controls whether the state variable is retained/updated or forgotten.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6518762" cy="4405546"/>
              </a:xfrm>
              <a:blipFill>
                <a:blip r:embed="rId2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54" y="3216814"/>
            <a:ext cx="1480084" cy="27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8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Cell</a:t>
            </a:r>
            <a:br>
              <a:rPr lang="en-SG" dirty="0"/>
            </a:br>
            <a:r>
              <a:rPr lang="en-SG" dirty="0"/>
              <a:t>Output Stage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0501" y="1980723"/>
                <a:ext cx="6392634" cy="4243791"/>
              </a:xfrm>
            </p:spPr>
            <p:txBody>
              <a:bodyPr/>
              <a:lstStyle/>
              <a:p>
                <a:r>
                  <a:rPr lang="en-SG" dirty="0"/>
                  <a:t>Finally the Output Gate controls whether the value that is stored in the cell is passed on to the next cell.</a:t>
                </a:r>
              </a:p>
              <a:p>
                <a:pPr lvl="1"/>
                <a:r>
                  <a:rPr lang="en-SG" dirty="0"/>
                  <a:t>Again the Output Gate is a neural network that is trained to produce a value that is:</a:t>
                </a:r>
              </a:p>
              <a:p>
                <a:pPr lvl="2"/>
                <a:r>
                  <a:rPr lang="en-SG" dirty="0"/>
                  <a:t>Very close to 1 – The value stored in this cell is passed to the next cell.</a:t>
                </a:r>
              </a:p>
              <a:p>
                <a:pPr lvl="2"/>
                <a:r>
                  <a:rPr lang="en-SG" dirty="0"/>
                  <a:t>Very close to 0 – The value in this cell is considered to be irrelevant and not passed on.</a:t>
                </a:r>
              </a:p>
              <a:p>
                <a:pPr marL="0" indent="0">
                  <a:buNone/>
                </a:pPr>
                <a:endParaRPr lang="en-SG" i="1" dirty="0"/>
              </a:p>
              <a:p>
                <a:r>
                  <a:rPr lang="en-SG" dirty="0"/>
                  <a:t>Now we can get the output of the LSTM cell,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SG" dirty="0"/>
                  <a:t> squeezed between -1 and 1.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SG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SG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SG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SG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𝒐𝒖𝒕𝒑𝒖𝒕</m:t>
                          </m:r>
                        </m:sup>
                      </m:sSubSup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1" y="1980723"/>
                <a:ext cx="6392634" cy="4243791"/>
              </a:xfrm>
              <a:blipFill>
                <a:blip r:embed="rId2"/>
                <a:stretch>
                  <a:fillRect l="-397" t="-597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44" y="2699056"/>
            <a:ext cx="1983656" cy="34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9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326F-CBE3-8404-56D1-31741A4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LSTM Cell</a:t>
            </a:r>
            <a:br>
              <a:rPr lang="en-GB" dirty="0"/>
            </a:br>
            <a:r>
              <a:rPr lang="en-GB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A8D8D-D15E-0AD9-E1F6-2136DFFF1C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4565510" cy="4405546"/>
              </a:xfrm>
            </p:spPr>
            <p:txBody>
              <a:bodyPr/>
              <a:lstStyle/>
              <a:p>
                <a:r>
                  <a:rPr lang="en-GB" dirty="0"/>
                  <a:t>In summary, the LSTM cell:</a:t>
                </a:r>
              </a:p>
              <a:p>
                <a:pPr lvl="1"/>
                <a:r>
                  <a:rPr lang="en-GB" dirty="0"/>
                  <a:t>Maintains its state value in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The Input Gate controls whether the current inputs and outputs from previous time steps will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The Forget Gate controls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is retained/updated (if the Input Gate is close to 1), or forgotten.</a:t>
                </a:r>
              </a:p>
              <a:p>
                <a:pPr lvl="1"/>
                <a:r>
                  <a:rPr lang="en-GB" dirty="0"/>
                  <a:t>The Output Gate controls whether the contents of the cell are passed on to the next cell.</a:t>
                </a:r>
              </a:p>
              <a:p>
                <a:r>
                  <a:rPr lang="en-GB" dirty="0"/>
                  <a:t>Every gate is a neural network that is trained using backpropagation to maximize the performance of the cell.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A8D8D-D15E-0AD9-E1F6-2136DFFF1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4565510" cy="4405546"/>
              </a:xfrm>
              <a:blipFill>
                <a:blip r:embed="rId2"/>
                <a:stretch>
                  <a:fillRect l="-556" t="-287" r="-2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367567C-AA2A-A9F6-4E41-0CDCEB14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09" y="2766349"/>
            <a:ext cx="3932906" cy="21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Hidden Layer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 stated earlier each gate is a neural network.</a:t>
                </a:r>
              </a:p>
              <a:p>
                <a:pPr lvl="1"/>
                <a:r>
                  <a:rPr lang="en-US" dirty="0"/>
                  <a:t>The number of nodes in each gate is called the “hidden layer size” of the LSTM.</a:t>
                </a:r>
              </a:p>
              <a:p>
                <a:r>
                  <a:rPr lang="en-US" dirty="0"/>
                  <a:t>If we have </a:t>
                </a:r>
                <a:r>
                  <a:rPr lang="en-US" i="1" dirty="0"/>
                  <a:t>m</a:t>
                </a:r>
                <a:r>
                  <a:rPr lang="en-US" dirty="0"/>
                  <a:t> hidden nodes in the LSTM:</a:t>
                </a:r>
              </a:p>
              <a:p>
                <a:pPr lvl="1"/>
                <a:r>
                  <a:rPr lang="en-US" dirty="0"/>
                  <a:t>Given an </a:t>
                </a:r>
                <a:r>
                  <a:rPr lang="en-US" i="1" dirty="0"/>
                  <a:t>n </a:t>
                </a:r>
                <a:r>
                  <a:rPr lang="en-US" dirty="0"/>
                  <a:t>dimension input, our matrix U has a dimension of </a:t>
                </a:r>
                <a:r>
                  <a:rPr lang="en-US" i="1" dirty="0"/>
                  <a:t>n * m</a:t>
                </a:r>
                <a:endParaRPr lang="en-US" dirty="0"/>
              </a:p>
              <a:p>
                <a:pPr lvl="1"/>
                <a:r>
                  <a:rPr lang="en-US" dirty="0"/>
                  <a:t>Given a </a:t>
                </a:r>
                <a:r>
                  <a:rPr lang="en-US" i="1" dirty="0"/>
                  <a:t>p </a:t>
                </a:r>
                <a:r>
                  <a:rPr lang="en-US" dirty="0"/>
                  <a:t>dimension output, our matrix V has a dimension of </a:t>
                </a:r>
                <a:r>
                  <a:rPr lang="en-US" i="1" dirty="0"/>
                  <a:t>m * p</a:t>
                </a:r>
                <a:r>
                  <a:rPr lang="en-US" dirty="0"/>
                  <a:t>, and we actually have </a:t>
                </a:r>
                <a:r>
                  <a:rPr lang="en-US" i="1" dirty="0"/>
                  <a:t>p 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(.) functions, not a single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58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LSTM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980723"/>
            <a:ext cx="4025060" cy="4272440"/>
          </a:xfrm>
        </p:spPr>
        <p:txBody>
          <a:bodyPr/>
          <a:lstStyle/>
          <a:p>
            <a:r>
              <a:rPr lang="en-US" dirty="0"/>
              <a:t>The diagram below shows one way we can use an LSTM cell:</a:t>
            </a:r>
          </a:p>
          <a:p>
            <a:pPr lvl="1"/>
            <a:r>
              <a:rPr lang="en-US" dirty="0"/>
              <a:t>Each cell produces one time step, and feeds the next cell, together with the input for that time step.</a:t>
            </a:r>
          </a:p>
          <a:p>
            <a:pPr lvl="1"/>
            <a:r>
              <a:rPr lang="en-US" dirty="0"/>
              <a:t>We can stack LSTMs to increase learning power, and connect Dense layers to learn patterns, etc. from the time-stepped data.</a:t>
            </a:r>
          </a:p>
        </p:txBody>
      </p:sp>
      <p:pic>
        <p:nvPicPr>
          <p:cNvPr id="1026" name="Picture 2" descr="eras LSTM tutoria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60" y="1861455"/>
            <a:ext cx="4206370" cy="439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6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31E5-99A8-1E4C-BEB8-E2A21FAE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2CEF-FA59-6142-B71A-5213545A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see how to use LSTMs in </a:t>
            </a:r>
            <a:r>
              <a:rPr lang="en-US" dirty="0" err="1"/>
              <a:t>Keras</a:t>
            </a:r>
            <a:r>
              <a:rPr lang="en-US" dirty="0"/>
              <a:t>, we will use LSTMs to model the growth in airline passenger traffic from January 1949 to December 1960, shown below:</a:t>
            </a:r>
          </a:p>
          <a:p>
            <a:pPr lvl="1"/>
            <a:r>
              <a:rPr lang="en-US" dirty="0"/>
              <a:t>The idea is to learn the data to make predictions about passenger traffic in the next month.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A8F12-AEB8-F04D-BA36-94776AE61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3595" y="3141384"/>
            <a:ext cx="403860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34EE0-298D-6241-B7C0-C4E8B8F6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91" y="3215860"/>
            <a:ext cx="2311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/>
              <a:t>Trial Lecture </a:t>
            </a:r>
            <a:r>
              <a:rPr lang="en-US" dirty="0"/>
              <a:t>we looked at neural networks:</a:t>
            </a:r>
          </a:p>
          <a:p>
            <a:pPr lvl="1"/>
            <a:r>
              <a:rPr lang="en-US" dirty="0"/>
              <a:t>Unsupervised and supervised techniques.</a:t>
            </a:r>
          </a:p>
          <a:p>
            <a:pPr lvl="1"/>
            <a:r>
              <a:rPr lang="en-US" dirty="0"/>
              <a:t>Selection of hyperparameters.</a:t>
            </a:r>
          </a:p>
          <a:p>
            <a:pPr lvl="1"/>
            <a:r>
              <a:rPr lang="en-US" dirty="0"/>
              <a:t>Overfitting.</a:t>
            </a:r>
          </a:p>
          <a:p>
            <a:r>
              <a:rPr lang="en-US" dirty="0"/>
              <a:t>The neural networks of the previous lecture have an issue:</a:t>
            </a:r>
          </a:p>
          <a:p>
            <a:pPr lvl="1"/>
            <a:r>
              <a:rPr lang="en-US" dirty="0"/>
              <a:t>The uniform, fully connected layers mean that there are many many parameters to train.</a:t>
            </a:r>
          </a:p>
          <a:p>
            <a:pPr lvl="2"/>
            <a:r>
              <a:rPr lang="en-US" dirty="0"/>
              <a:t>Compounded by complex data requiring more complex layers.</a:t>
            </a:r>
          </a:p>
          <a:p>
            <a:pPr lvl="1"/>
            <a:r>
              <a:rPr lang="en-US" dirty="0"/>
              <a:t>“Curse of dimensionality” means that we need exponentially more data to train these parameters – and data is hard to get.</a:t>
            </a:r>
          </a:p>
          <a:p>
            <a:pPr lvl="2"/>
            <a:r>
              <a:rPr lang="en-US" dirty="0"/>
              <a:t>We have a tough tradeoff between the learning ability of the neural network, and overfitting.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1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02A2-5C7A-9541-A0EC-8E32967F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74BE-76DA-D241-932B-C0FB0175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Load up </a:t>
            </a:r>
            <a:r>
              <a:rPr lang="en-US" sz="3200" dirty="0" err="1"/>
              <a:t>lstm.ipynb</a:t>
            </a:r>
            <a:r>
              <a:rPr lang="en-US" sz="3200" dirty="0"/>
              <a:t> in </a:t>
            </a:r>
            <a:r>
              <a:rPr lang="en-US" sz="3200" dirty="0" err="1"/>
              <a:t>Jupyter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408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F59D-EE6A-C944-BED0-2F00367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86E4-82B1-614F-99CD-2E06AEA8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explanation for the Python notebook.</a:t>
            </a:r>
          </a:p>
          <a:p>
            <a:pPr lvl="1"/>
            <a:r>
              <a:rPr lang="en-US" dirty="0"/>
              <a:t>We begin firstly with all the imports: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bring in the LSTM layer for us to build our LSTM network, as well as a Dense layer that we will use to predict growth of airline passenger traffic based on past data.</a:t>
            </a:r>
          </a:p>
          <a:p>
            <a:pPr lvl="1"/>
            <a:r>
              <a:rPr lang="en-US" dirty="0"/>
              <a:t>We also bring in a </a:t>
            </a:r>
            <a:r>
              <a:rPr lang="en-US" dirty="0" err="1"/>
              <a:t>MinMaxScaler</a:t>
            </a:r>
            <a:r>
              <a:rPr lang="en-US" dirty="0"/>
              <a:t> that will scale our data into the [0, 1] range.</a:t>
            </a:r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FE0A9-D8EF-6740-8189-7DA69581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01" y="2511838"/>
            <a:ext cx="5321613" cy="2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144B-01BF-F346-A40B-1DCE9192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Training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071FB-DEBC-EF4A-8F64-5D854A865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some constants, and seed the random number generator so that we get reproducible random numbers: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constants are: </a:t>
            </a:r>
          </a:p>
          <a:p>
            <a:pPr lvl="1"/>
            <a:r>
              <a:rPr lang="en-US" dirty="0" err="1"/>
              <a:t>Batch_size</a:t>
            </a:r>
            <a:r>
              <a:rPr lang="en-US" dirty="0"/>
              <a:t> = # of pieces of data presented each time for training, </a:t>
            </a:r>
            <a:r>
              <a:rPr lang="en-US" dirty="0" err="1"/>
              <a:t>look_back</a:t>
            </a:r>
            <a:r>
              <a:rPr lang="en-US" dirty="0"/>
              <a:t> = the time span we are learning from (i.e. current time and previous 5 time periods), skip = # of time steps to advance each time, </a:t>
            </a:r>
            <a:r>
              <a:rPr lang="en-US" dirty="0" err="1"/>
              <a:t>hidden_size</a:t>
            </a:r>
            <a:r>
              <a:rPr lang="en-US" dirty="0"/>
              <a:t> = # of neurons in each part of the LSTM. The rest are self-explanatory.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B5E41-C8E1-C14C-8C4B-A8555186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61" y="2530337"/>
            <a:ext cx="3030330" cy="22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657A-07A5-D847-9E6E-0CD8AE2F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632F-1BFE-764E-8F96-E3B88FDBD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load the data using Pandas, scale the data to between 0 and 1, then partition the data into training and testing data. We also make a “</a:t>
            </a:r>
            <a:r>
              <a:rPr lang="en-US" dirty="0" err="1"/>
              <a:t>create_dataset</a:t>
            </a:r>
            <a:r>
              <a:rPr lang="en-US" dirty="0"/>
              <a:t>”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FC7DE-0A08-CA47-8586-064F7268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659563"/>
            <a:ext cx="8114664" cy="38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8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A40-F9EC-6F48-84D7-E1C8B12D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2CD79-53B3-5C49-AE86-C0BCC9957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8"/>
            <a:ext cx="7758613" cy="4532135"/>
          </a:xfrm>
        </p:spPr>
        <p:txBody>
          <a:bodyPr/>
          <a:lstStyle/>
          <a:p>
            <a:r>
              <a:rPr lang="en-US" dirty="0"/>
              <a:t>The “</a:t>
            </a:r>
            <a:r>
              <a:rPr lang="en-US" dirty="0" err="1"/>
              <a:t>create_data</a:t>
            </a:r>
            <a:r>
              <a:rPr lang="en-US" dirty="0"/>
              <a:t>” function creates a sliding window of data, depending on the value of </a:t>
            </a:r>
            <a:r>
              <a:rPr lang="en-US" dirty="0" err="1"/>
              <a:t>look_back</a:t>
            </a:r>
            <a:r>
              <a:rPr lang="en-US" dirty="0"/>
              <a:t>. If we use a </a:t>
            </a:r>
            <a:r>
              <a:rPr lang="en-US" dirty="0" err="1"/>
              <a:t>look_back</a:t>
            </a:r>
            <a:r>
              <a:rPr lang="en-US" dirty="0"/>
              <a:t> of 1 on the data series “1, 7, 3, 5, 2, 15, 12, 6, 3”, then we get a table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dataY</a:t>
            </a:r>
            <a:r>
              <a:rPr lang="en-US" dirty="0"/>
              <a:t> is always one step after the current position in </a:t>
            </a:r>
            <a:r>
              <a:rPr lang="en-US" dirty="0" err="1"/>
              <a:t>dataX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4CA33-6F96-8F47-B788-7FC88A16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14" y="2755624"/>
            <a:ext cx="1943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8A3-0450-2B44-933F-C8D6FF34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1A46-A760-044E-8B8E-A498EB8F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use a </a:t>
            </a:r>
            <a:r>
              <a:rPr lang="en-US" dirty="0" err="1"/>
              <a:t>look_back</a:t>
            </a:r>
            <a:r>
              <a:rPr lang="en-US" dirty="0"/>
              <a:t> of 3, we get: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</a:t>
            </a:r>
            <a:r>
              <a:rPr lang="en-US" dirty="0" err="1"/>
              <a:t>dataX</a:t>
            </a:r>
            <a:r>
              <a:rPr lang="en-US" dirty="0"/>
              <a:t> is now a vector of 3 values, while </a:t>
            </a:r>
            <a:r>
              <a:rPr lang="en-US" dirty="0" err="1"/>
              <a:t>dataY</a:t>
            </a:r>
            <a:r>
              <a:rPr lang="en-US" dirty="0"/>
              <a:t> is the next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0BBE1-9F07-0946-A621-12CF9ABA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72" y="2312504"/>
            <a:ext cx="2730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8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9AC9-AF57-944A-B418-5A4D5FE4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Creating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71FD-62B6-C149-8088-7F1974CCC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gives a clearer picture: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window shows the current X values being considered, while the red values are the next value, which are to be predicted.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56EC3-4845-C446-B504-ADDC6129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14" y="2247071"/>
            <a:ext cx="288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6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1326-6175-4F4F-A98D-CC296816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Reshaping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418AE-BD9D-D04E-9AD9-EB7A21C9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Since our LSTM is using just a single input (passenger data), our LSTM will have a single input, each input consisting of “</a:t>
            </a:r>
            <a:r>
              <a:rPr lang="en-GB" dirty="0" err="1"/>
              <a:t>look_back</a:t>
            </a:r>
            <a:r>
              <a:rPr lang="en-GB" dirty="0"/>
              <a:t>” entries.  Our training data must be reformatted to match this:</a:t>
            </a:r>
            <a:endParaRPr lang="en-S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24EA4-D9F3-5046-ABA1-83DBF732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808355"/>
            <a:ext cx="7807079" cy="16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296A-001A-D343-9424-54A873AA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Building the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D3F8A-1397-7F48-96FD-3A998EBE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are finally able to build our LSTM. </a:t>
            </a:r>
            <a:r>
              <a:rPr lang="en-GB" dirty="0"/>
              <a:t>We will use the LSTM layer in </a:t>
            </a:r>
            <a:r>
              <a:rPr lang="en-GB" dirty="0" err="1"/>
              <a:t>Keras</a:t>
            </a:r>
            <a:r>
              <a:rPr lang="en-GB" dirty="0"/>
              <a:t> to do this. We also need a dense layer to take the LSTM outputs and produce a single output – our prediction of passenger volumes. Then we add an Adam optimizer and call fit to train the LSTM: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gate of the LSTM it itself a neural network, each with “</a:t>
            </a:r>
            <a:r>
              <a:rPr lang="en-GB" dirty="0" err="1"/>
              <a:t>hidden_size</a:t>
            </a:r>
            <a:r>
              <a:rPr lang="en-GB" dirty="0"/>
              <a:t>” nodes. It expects inputs to be of the shape (1, </a:t>
            </a:r>
            <a:r>
              <a:rPr lang="en-GB" dirty="0" err="1"/>
              <a:t>look_back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This means it expects a single variable input, each consisting of “</a:t>
            </a:r>
            <a:r>
              <a:rPr lang="en-GB" dirty="0" err="1"/>
              <a:t>look_back</a:t>
            </a:r>
            <a:r>
              <a:rPr lang="en-GB" dirty="0"/>
              <a:t>” entries.</a:t>
            </a:r>
            <a:endParaRPr lang="en-SG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6C88-5976-4144-89BE-646C4511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14" y="2991126"/>
            <a:ext cx="72009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55C0-26A4-E14D-A79E-CBDFC07E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Evaluating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DAA79-9B84-F746-A5B6-51B653A8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 call predict to predict the next value, and use </a:t>
            </a:r>
            <a:r>
              <a:rPr lang="en-US" dirty="0" err="1"/>
              <a:t>reverse_transform</a:t>
            </a:r>
            <a:r>
              <a:rPr lang="en-US" dirty="0"/>
              <a:t> to map back from the [0, 1] range to the range of our original data. We then compare against the training and test data to see the root mean squared error (RMSE):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BCA39-89D3-6C48-B2DC-4EA30EAB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33" y="3067602"/>
            <a:ext cx="6667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neural networks are designed to address these constraints:</a:t>
            </a:r>
          </a:p>
          <a:p>
            <a:pPr lvl="1"/>
            <a:r>
              <a:rPr lang="en-US" dirty="0"/>
              <a:t>Consist of many layers, hence “deep”.</a:t>
            </a:r>
          </a:p>
          <a:p>
            <a:pPr lvl="1"/>
            <a:r>
              <a:rPr lang="en-US" dirty="0"/>
              <a:t>Layers may not be uniform, and can have different functions. E.g. act as filters, feature extractors, etc.</a:t>
            </a:r>
          </a:p>
          <a:p>
            <a:pPr lvl="1"/>
            <a:r>
              <a:rPr lang="en-US" dirty="0"/>
              <a:t>These transform and simplify the data so that less dense networks can be used to learn them.</a:t>
            </a:r>
          </a:p>
          <a:p>
            <a:r>
              <a:rPr lang="en-US" dirty="0"/>
              <a:t>We will divide our networks into two types:</a:t>
            </a:r>
          </a:p>
          <a:p>
            <a:pPr lvl="1"/>
            <a:r>
              <a:rPr lang="en-US" dirty="0"/>
              <a:t>Lecture 1: Classification and regression networks.</a:t>
            </a:r>
          </a:p>
          <a:p>
            <a:pPr lvl="2"/>
            <a:r>
              <a:rPr lang="en-US" dirty="0"/>
              <a:t>The “bread and butter” networks for robotics and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Lecture 2: Generative Networks</a:t>
            </a:r>
          </a:p>
          <a:p>
            <a:pPr lvl="2"/>
            <a:r>
              <a:rPr lang="en-US" dirty="0"/>
              <a:t>Cutting edge networks with less relevance towards robotics and IoT</a:t>
            </a:r>
          </a:p>
          <a:p>
            <a:pPr lvl="2"/>
            <a:r>
              <a:rPr lang="en-US" dirty="0"/>
              <a:t>Nonetheless can be used for very interesting applications.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67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CBA1-BDA9-034F-9C5E-39CC8815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Evaluating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1FF38-673C-964D-A942-252AA669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 you will see: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3AEAB-AD14-BB44-8FD0-8622B9FE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2298700"/>
            <a:ext cx="3035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4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C967-BC12-C04C-96D7-C46A7F4E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Swapping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954E-16A4-6C42-8E97-9029E446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LSTM’s strengths is its ability to remember across training batches. We will now see how to do this. Before we start:</a:t>
            </a:r>
          </a:p>
          <a:p>
            <a:pPr lvl="1"/>
            <a:r>
              <a:rPr lang="en-US" dirty="0"/>
              <a:t>It is more intuitive to think of </a:t>
            </a:r>
            <a:r>
              <a:rPr lang="en-US" dirty="0" err="1"/>
              <a:t>look_back</a:t>
            </a:r>
            <a:r>
              <a:rPr lang="en-US" dirty="0"/>
              <a:t> time steps of a single input, rather than single inputs of </a:t>
            </a:r>
            <a:r>
              <a:rPr lang="en-US" dirty="0" err="1"/>
              <a:t>look_back</a:t>
            </a:r>
            <a:r>
              <a:rPr lang="en-US" dirty="0"/>
              <a:t> time steps. So locate these lines: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change them to: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F3B71-29CD-5F45-A43F-5A1AF5F7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117850"/>
            <a:ext cx="64389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E5990-64BB-CA4E-A2C1-8142C8A7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4" y="4696582"/>
            <a:ext cx="63881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8A2C32-C68E-340E-37BF-FB457E935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1" y="5411253"/>
            <a:ext cx="3747655" cy="12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1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Kerass</a:t>
            </a:r>
            <a:br>
              <a:rPr lang="en-US" dirty="0"/>
            </a:br>
            <a:r>
              <a:rPr lang="en-US" dirty="0"/>
              <a:t>Why swap dimensions?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0499" y="1818969"/>
            <a:ext cx="3913435" cy="4405546"/>
          </a:xfrm>
        </p:spPr>
        <p:txBody>
          <a:bodyPr/>
          <a:lstStyle/>
          <a:p>
            <a:r>
              <a:rPr lang="en-US" dirty="0"/>
              <a:t>LSTM expects the </a:t>
            </a:r>
            <a:r>
              <a:rPr lang="en-US" dirty="0">
                <a:highlight>
                  <a:srgbClr val="FFFF00"/>
                </a:highlight>
              </a:rPr>
              <a:t>third dimension to be the input features, NOT the look back.</a:t>
            </a:r>
          </a:p>
          <a:p>
            <a:pPr lvl="1"/>
            <a:r>
              <a:rPr lang="en-US" dirty="0"/>
              <a:t>In our original code we had swapped this around so that the third dimension was the look back, and the second dimension was the input features.</a:t>
            </a:r>
          </a:p>
          <a:p>
            <a:pPr lvl="1"/>
            <a:r>
              <a:rPr lang="en-US" dirty="0"/>
              <a:t>We swapped this back the right way in our second version of the code.</a:t>
            </a:r>
          </a:p>
          <a:p>
            <a:endParaRPr lang="en-US" dirty="0"/>
          </a:p>
        </p:txBody>
      </p:sp>
      <p:pic>
        <p:nvPicPr>
          <p:cNvPr id="1028" name="Picture 4" descr="https://miro.medium.com/max/665/1*AQKRJsRdWx2HZ85H1yWoK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34" y="1429556"/>
            <a:ext cx="4416540" cy="38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73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A315-77F6-5249-BBCA-D7E526BF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7284-2745-E44B-B338-8CC4BC147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memory we need to organize the data into batches, and to turn on the ‘stateful’ flag in LSTM. So change: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we have also flipped the input from 1, </a:t>
            </a:r>
            <a:r>
              <a:rPr lang="en-US" dirty="0" err="1"/>
              <a:t>look_back</a:t>
            </a:r>
            <a:r>
              <a:rPr lang="en-US" dirty="0"/>
              <a:t> to </a:t>
            </a:r>
            <a:r>
              <a:rPr lang="en-US" dirty="0" err="1"/>
              <a:t>look_back</a:t>
            </a:r>
            <a:r>
              <a:rPr lang="en-US" dirty="0"/>
              <a:t>, 1, and reduced the number of hidden nodes in the LSTM.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4374F-E4DA-1C4A-A3F3-453B7C88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99" y="2581689"/>
            <a:ext cx="7491630" cy="499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5A03-B4CE-4443-9823-F6FF1212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" y="3666795"/>
            <a:ext cx="5753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8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C9F5-73E8-3145-8C5F-57DAAD03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74316-BFCC-7E47-B4DC-EF4C8520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 to change the </a:t>
            </a:r>
            <a:r>
              <a:rPr lang="en-US" dirty="0" err="1"/>
              <a:t>model.fit</a:t>
            </a:r>
            <a:r>
              <a:rPr lang="en-US" dirty="0"/>
              <a:t> call to run one epoch at the time, because we need to call </a:t>
            </a:r>
            <a:r>
              <a:rPr lang="en-US" dirty="0" err="1"/>
              <a:t>reset_states</a:t>
            </a:r>
            <a:r>
              <a:rPr lang="en-US" dirty="0"/>
              <a:t>(), so that the LSTM knows it is getting a fresh batch of inputs.</a:t>
            </a:r>
          </a:p>
          <a:p>
            <a:pPr lvl="1"/>
            <a:r>
              <a:rPr lang="en-US" dirty="0"/>
              <a:t>Otherwise the LSTM will wrongly tie the end of the previous epoch with the start of the next epoch.</a:t>
            </a:r>
          </a:p>
          <a:p>
            <a:r>
              <a:rPr lang="en-US" dirty="0"/>
              <a:t>Change: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you MUST turn off shuffling, as we need to present the data sequentially as they occur for the LSTM to learn across them properly.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CCEF1-350E-B944-BFB2-C5B31AF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4" y="3655668"/>
            <a:ext cx="70612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E475C-7442-3541-BA18-FC5D4D27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7" y="4595811"/>
            <a:ext cx="8534400" cy="990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FC5772-7D53-0EC4-B2AA-C06A05B4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109" y="2880597"/>
            <a:ext cx="2314109" cy="1127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B97BCB-0614-6DE8-8E6A-4F9CDE251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81" y="5439814"/>
            <a:ext cx="2426855" cy="15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70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01F1-070D-DE40-9A8F-6B241575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LSTMs in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Using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4344B-2FCE-5E4A-9CCB-90863F5D2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run our new lstm1.py program, we see: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see that the results have improved from 20.06 RMSE and 53.28 RSME for inside and outside testing respectively, to 19.50 and 48.75.</a:t>
            </a:r>
          </a:p>
          <a:p>
            <a:r>
              <a:rPr lang="en-US" dirty="0"/>
              <a:t>In the next lab we will look at how to stack LSTMs to get better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3E7F0-A639-0C47-B338-BF109B5E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11" y="2331278"/>
            <a:ext cx="3408846" cy="17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07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908532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A3A-473E-AF27-3C43-60BE3320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644C-68E1-1F5C-2D63-BB01A7CB5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Materials for this section taken from “Transformers: A Primer”</a:t>
            </a:r>
          </a:p>
          <a:p>
            <a:pPr lvl="1"/>
            <a:r>
              <a:rPr lang="en-GB" dirty="0"/>
              <a:t>URL: </a:t>
            </a:r>
            <a:r>
              <a:rPr lang="en-GB" dirty="0">
                <a:hlinkClick r:id="rId2"/>
              </a:rPr>
              <a:t>http://www.columbia.edu/~jsl2239/transformers.html</a:t>
            </a:r>
            <a:endParaRPr lang="en-GB" dirty="0"/>
          </a:p>
          <a:p>
            <a:r>
              <a:rPr lang="en-GB" dirty="0"/>
              <a:t>The Transformer architecture was motivated primarily by the language translation problem:</a:t>
            </a:r>
          </a:p>
          <a:p>
            <a:pPr lvl="1"/>
            <a:r>
              <a:rPr lang="en-GB" dirty="0"/>
              <a:t>Given a statement </a:t>
            </a:r>
            <a:r>
              <a:rPr lang="en-GB" i="1" dirty="0"/>
              <a:t>X </a:t>
            </a:r>
            <a:r>
              <a:rPr lang="en-GB" dirty="0"/>
              <a:t>consisting of a sequence of words in the source language: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Find the equivalent statement  </a:t>
            </a:r>
            <a:r>
              <a:rPr lang="en-GB" i="1" dirty="0"/>
              <a:t>Y</a:t>
            </a:r>
            <a:r>
              <a:rPr lang="en-GB" dirty="0"/>
              <a:t> in the target language: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r>
              <a:rPr lang="en-GB" dirty="0"/>
              <a:t>This has some complications: Notably, words in the source language do not translate directly to words in the target language.</a:t>
            </a:r>
          </a:p>
          <a:p>
            <a:pPr lvl="1"/>
            <a:r>
              <a:rPr lang="en-GB" dirty="0"/>
              <a:t>Some phrases may translate to single words and vice-versa.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408FB-D272-FFA2-B3AD-F6781547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3429000"/>
            <a:ext cx="21844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50FAB5-DADE-7A5E-1058-E5D96440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4515607"/>
            <a:ext cx="2247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7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EA3A-473E-AF27-3C43-60BE3320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644C-68E1-1F5C-2D63-BB01A7CB5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effective way to do machine translation is to have two people who speak a common language C. i.e.</a:t>
            </a:r>
          </a:p>
          <a:p>
            <a:pPr lvl="1"/>
            <a:r>
              <a:rPr lang="en-GB" dirty="0"/>
              <a:t>Person 1 speaks languages A and C</a:t>
            </a:r>
          </a:p>
          <a:p>
            <a:pPr lvl="1"/>
            <a:r>
              <a:rPr lang="en-GB" dirty="0"/>
              <a:t>Person 2 speaks languages B and C.</a:t>
            </a:r>
          </a:p>
          <a:p>
            <a:pPr lvl="1"/>
            <a:r>
              <a:rPr lang="en-GB" dirty="0"/>
              <a:t>Person 1 translates statement </a:t>
            </a:r>
            <a:r>
              <a:rPr lang="en-GB" i="1" dirty="0"/>
              <a:t>X</a:t>
            </a:r>
            <a:r>
              <a:rPr lang="en-GB" dirty="0"/>
              <a:t> to statement </a:t>
            </a:r>
            <a:r>
              <a:rPr lang="en-GB" i="1" dirty="0"/>
              <a:t>Z </a:t>
            </a:r>
            <a:r>
              <a:rPr lang="en-GB" dirty="0"/>
              <a:t>into language C.</a:t>
            </a:r>
          </a:p>
          <a:p>
            <a:pPr lvl="1"/>
            <a:r>
              <a:rPr lang="en-GB" dirty="0"/>
              <a:t>Person 2 translates statement </a:t>
            </a:r>
            <a:r>
              <a:rPr lang="en-GB" i="1" dirty="0"/>
              <a:t>Z</a:t>
            </a:r>
            <a:r>
              <a:rPr lang="en-GB" dirty="0"/>
              <a:t> in language </a:t>
            </a:r>
            <a:r>
              <a:rPr lang="en-GB" i="1" dirty="0"/>
              <a:t>C</a:t>
            </a:r>
            <a:r>
              <a:rPr lang="en-GB" dirty="0"/>
              <a:t> to statement </a:t>
            </a:r>
            <a:r>
              <a:rPr lang="en-GB" i="1" dirty="0"/>
              <a:t>Y</a:t>
            </a:r>
            <a:r>
              <a:rPr lang="en-GB" dirty="0"/>
              <a:t> in language B.</a:t>
            </a:r>
          </a:p>
          <a:p>
            <a:r>
              <a:rPr lang="en-GB" dirty="0"/>
              <a:t>This is known as an “</a:t>
            </a:r>
            <a:r>
              <a:rPr lang="en-GB" dirty="0">
                <a:highlight>
                  <a:srgbClr val="FFFF00"/>
                </a:highlight>
              </a:rPr>
              <a:t>encoder-decoder</a:t>
            </a:r>
            <a:r>
              <a:rPr lang="en-GB" dirty="0"/>
              <a:t>” architecture, which most language translation systems use:</a:t>
            </a:r>
          </a:p>
          <a:p>
            <a:pPr lvl="1"/>
            <a:r>
              <a:rPr lang="en-GB" dirty="0"/>
              <a:t>The encoder neural network translates from statement </a:t>
            </a:r>
            <a:r>
              <a:rPr lang="en-GB" i="1" dirty="0"/>
              <a:t>X</a:t>
            </a:r>
            <a:r>
              <a:rPr lang="en-GB" dirty="0"/>
              <a:t> to a vector </a:t>
            </a:r>
            <a:r>
              <a:rPr lang="en-GB" i="1" dirty="0"/>
              <a:t>Z – “latent space”</a:t>
            </a:r>
          </a:p>
          <a:p>
            <a:pPr lvl="1"/>
            <a:r>
              <a:rPr lang="en-GB" dirty="0"/>
              <a:t>The decoder neural network translates from vector </a:t>
            </a:r>
            <a:r>
              <a:rPr lang="en-GB" i="1" dirty="0"/>
              <a:t>Z</a:t>
            </a:r>
            <a:r>
              <a:rPr lang="en-GB" dirty="0"/>
              <a:t> to statement </a:t>
            </a:r>
            <a:r>
              <a:rPr lang="en-GB" i="1" dirty="0"/>
              <a:t>Y</a:t>
            </a:r>
          </a:p>
          <a:p>
            <a:r>
              <a:rPr lang="en-GB" dirty="0"/>
              <a:t>Encoder-Decoder architectures are also very popular in generative networks</a:t>
            </a:r>
          </a:p>
          <a:p>
            <a:pPr lvl="1"/>
            <a:r>
              <a:rPr lang="en-GB" dirty="0"/>
              <a:t>We will cover these in Lecture 2.</a:t>
            </a:r>
          </a:p>
        </p:txBody>
      </p:sp>
    </p:spTree>
    <p:extLst>
      <p:ext uri="{BB962C8B-B14F-4D97-AF65-F5344CB8AC3E}">
        <p14:creationId xmlns:p14="http://schemas.microsoft.com/office/powerpoint/2010/main" val="3097354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70E6-AED8-33BE-E0AE-60D1DE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A63B-B5F8-85F3-F543-61F497548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Earlier efforts made use of RNNs (including LSTMs) to build the encoder and decoder.</a:t>
            </a:r>
          </a:p>
          <a:p>
            <a:pPr lvl="1"/>
            <a:r>
              <a:rPr lang="en-GB" dirty="0"/>
              <a:t>Statements were terminated with an end-of-statement symbol &lt;EOS&gt;</a:t>
            </a:r>
          </a:p>
          <a:p>
            <a:pPr lvl="1"/>
            <a:r>
              <a:rPr lang="en-GB" dirty="0"/>
              <a:t>A statement X is then encoded to Z, and at the &lt;EOS&gt; symbol, Z is translated to Y.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 descr="A picture containing line, diagram&#10;&#10;Description automatically generated">
            <a:extLst>
              <a:ext uri="{FF2B5EF4-FFF2-40B4-BE49-F238E27FC236}">
                <a16:creationId xmlns:a16="http://schemas.microsoft.com/office/drawing/2014/main" id="{6E0B62E4-D141-F33F-41B9-EA8DF722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3686779"/>
            <a:ext cx="573151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2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CE9-B906-454D-BB15-2EC06C10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E75B-8224-CA43-93DD-815194FAA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1: Classification and Regression Deep Learning Networks</a:t>
            </a:r>
          </a:p>
          <a:p>
            <a:pPr lvl="1"/>
            <a:r>
              <a:rPr lang="en-US" dirty="0"/>
              <a:t>Long-Short Term Memory (LSTMs)</a:t>
            </a:r>
          </a:p>
          <a:p>
            <a:pPr lvl="1"/>
            <a:r>
              <a:rPr lang="en-US" dirty="0"/>
              <a:t>Transformer Models</a:t>
            </a:r>
          </a:p>
          <a:p>
            <a:pPr lvl="1"/>
            <a:r>
              <a:rPr lang="en-US" dirty="0"/>
              <a:t>Convolutional Neural Networks (CNNs)</a:t>
            </a:r>
          </a:p>
          <a:p>
            <a:pPr lvl="1"/>
            <a:r>
              <a:rPr lang="en-US" dirty="0"/>
              <a:t>Object Detection Networks (YOLO)</a:t>
            </a:r>
          </a:p>
          <a:p>
            <a:r>
              <a:rPr lang="en-US" dirty="0"/>
              <a:t>Lecture 2: Generative Deep Learning Networks</a:t>
            </a:r>
          </a:p>
          <a:p>
            <a:pPr lvl="1"/>
            <a:r>
              <a:rPr lang="en-US" dirty="0"/>
              <a:t>Autoencoders and Variational Autoencoders</a:t>
            </a:r>
          </a:p>
          <a:p>
            <a:pPr lvl="1"/>
            <a:r>
              <a:rPr lang="en-US" dirty="0"/>
              <a:t>Generative Adversarial Networks (GANs)</a:t>
            </a:r>
          </a:p>
          <a:p>
            <a:pPr lvl="1"/>
            <a:r>
              <a:rPr lang="en-US" dirty="0"/>
              <a:t>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54906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70E6-AED8-33BE-E0AE-60D1DE9B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A63B-B5F8-85F3-F543-61F497548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perform translation:</a:t>
            </a:r>
          </a:p>
          <a:p>
            <a:pPr lvl="1"/>
            <a:r>
              <a:rPr lang="en-GB" dirty="0"/>
              <a:t>Encoding:</a:t>
            </a:r>
          </a:p>
          <a:p>
            <a:pPr lvl="2"/>
            <a:r>
              <a:rPr lang="en-GB" dirty="0"/>
              <a:t>The first word </a:t>
            </a:r>
            <a:r>
              <a:rPr lang="en-GB" i="1" dirty="0"/>
              <a:t>x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is fed into the encoder RNN </a:t>
            </a:r>
            <a:r>
              <a:rPr lang="en-GB" i="1" dirty="0" err="1"/>
              <a:t>f</a:t>
            </a:r>
            <a:r>
              <a:rPr lang="en-GB" i="1" baseline="-25000" dirty="0" err="1"/>
              <a:t>x</a:t>
            </a:r>
            <a:r>
              <a:rPr lang="en-GB" i="1" dirty="0"/>
              <a:t> </a:t>
            </a:r>
            <a:r>
              <a:rPr lang="en-GB" dirty="0"/>
              <a:t>together with an initial hidden vector </a:t>
            </a:r>
            <a:r>
              <a:rPr lang="en-GB" i="1" dirty="0"/>
              <a:t>z</a:t>
            </a:r>
            <a:r>
              <a:rPr lang="en-GB" i="1" baseline="-25000" dirty="0"/>
              <a:t>1</a:t>
            </a:r>
            <a:r>
              <a:rPr lang="en-GB" i="1" dirty="0"/>
              <a:t>. </a:t>
            </a:r>
            <a:r>
              <a:rPr lang="en-GB" dirty="0"/>
              <a:t>This RNN generates an output vector and a new hidden vector </a:t>
            </a:r>
            <a:r>
              <a:rPr lang="en-GB" i="1" dirty="0"/>
              <a:t>z</a:t>
            </a:r>
            <a:r>
              <a:rPr lang="en-GB" i="1" baseline="-25000" dirty="0"/>
              <a:t>2</a:t>
            </a:r>
            <a:r>
              <a:rPr lang="en-GB" i="1" dirty="0"/>
              <a:t>.</a:t>
            </a:r>
          </a:p>
          <a:p>
            <a:pPr lvl="2"/>
            <a:r>
              <a:rPr lang="en-GB" dirty="0"/>
              <a:t>Word </a:t>
            </a:r>
            <a:r>
              <a:rPr lang="en-GB" i="1" dirty="0"/>
              <a:t>x</a:t>
            </a:r>
            <a:r>
              <a:rPr lang="en-GB" i="1" baseline="-25000" dirty="0"/>
              <a:t>2</a:t>
            </a:r>
            <a:r>
              <a:rPr lang="en-GB" i="1" dirty="0"/>
              <a:t> </a:t>
            </a:r>
            <a:r>
              <a:rPr lang="en-GB" dirty="0"/>
              <a:t>is fed to the RNN together with </a:t>
            </a:r>
            <a:r>
              <a:rPr lang="en-GB" i="1" dirty="0"/>
              <a:t>z</a:t>
            </a:r>
            <a:r>
              <a:rPr lang="en-GB" i="1" baseline="-25000" dirty="0"/>
              <a:t>2</a:t>
            </a:r>
            <a:r>
              <a:rPr lang="en-GB" dirty="0"/>
              <a:t> to produce </a:t>
            </a:r>
            <a:r>
              <a:rPr lang="en-GB" i="1" dirty="0"/>
              <a:t>z</a:t>
            </a:r>
            <a:r>
              <a:rPr lang="en-GB" i="1" baseline="-25000" dirty="0"/>
              <a:t>3</a:t>
            </a:r>
            <a:r>
              <a:rPr lang="en-GB" i="1" dirty="0"/>
              <a:t>, </a:t>
            </a:r>
            <a:r>
              <a:rPr lang="en-GB" dirty="0"/>
              <a:t>etc. All outputs except the various </a:t>
            </a:r>
            <a:r>
              <a:rPr lang="en-GB" i="1" dirty="0"/>
              <a:t>z</a:t>
            </a:r>
            <a:r>
              <a:rPr lang="en-GB" dirty="0"/>
              <a:t> vectors are ignored.</a:t>
            </a:r>
          </a:p>
          <a:p>
            <a:pPr lvl="2"/>
            <a:r>
              <a:rPr lang="en-GB" dirty="0"/>
              <a:t>By the time the last word </a:t>
            </a:r>
            <a:r>
              <a:rPr lang="en-GB" i="1" dirty="0" err="1"/>
              <a:t>x</a:t>
            </a:r>
            <a:r>
              <a:rPr lang="en-GB" i="1" baseline="-25000" dirty="0" err="1"/>
              <a:t>n</a:t>
            </a:r>
            <a:r>
              <a:rPr lang="en-GB" i="1" dirty="0"/>
              <a:t> </a:t>
            </a:r>
            <a:r>
              <a:rPr lang="en-GB" dirty="0"/>
              <a:t>is fed in, the vector </a:t>
            </a:r>
            <a:r>
              <a:rPr lang="en-GB" i="1" dirty="0" err="1"/>
              <a:t>z</a:t>
            </a:r>
            <a:r>
              <a:rPr lang="en-GB" i="1" baseline="-25000" dirty="0" err="1"/>
              <a:t>n</a:t>
            </a:r>
            <a:r>
              <a:rPr lang="en-GB" i="1" dirty="0"/>
              <a:t> </a:t>
            </a:r>
            <a:r>
              <a:rPr lang="en-GB" dirty="0"/>
              <a:t>contains all the information needed for the decoder to translate to the target language.</a:t>
            </a:r>
          </a:p>
          <a:p>
            <a:pPr lvl="2"/>
            <a:r>
              <a:rPr lang="en-GB" dirty="0"/>
              <a:t>The &lt;EOS&gt; symbol is fed in to generate </a:t>
            </a:r>
            <a:r>
              <a:rPr lang="en-GB" i="1" dirty="0"/>
              <a:t>z</a:t>
            </a:r>
            <a:r>
              <a:rPr lang="en-GB" i="1" baseline="-25000" dirty="0"/>
              <a:t>n+1</a:t>
            </a:r>
            <a:endParaRPr lang="en-GB" dirty="0"/>
          </a:p>
          <a:p>
            <a:pPr lvl="1"/>
            <a:r>
              <a:rPr lang="en-GB" dirty="0"/>
              <a:t>Decoding:</a:t>
            </a:r>
          </a:p>
          <a:p>
            <a:pPr lvl="2"/>
            <a:r>
              <a:rPr lang="en-GB" dirty="0"/>
              <a:t>The final vector </a:t>
            </a:r>
            <a:r>
              <a:rPr lang="en-GB" i="1" dirty="0"/>
              <a:t>z</a:t>
            </a:r>
            <a:r>
              <a:rPr lang="en-GB" i="1" baseline="-25000" dirty="0"/>
              <a:t>n+1</a:t>
            </a:r>
            <a:r>
              <a:rPr lang="en-GB" dirty="0"/>
              <a:t> is then fed into the decoder together with &lt;EOS&gt;, and the target first word </a:t>
            </a:r>
            <a:r>
              <a:rPr lang="en-GB" i="1" dirty="0"/>
              <a:t>y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as the “ground truth” on what to produce.</a:t>
            </a:r>
          </a:p>
          <a:p>
            <a:pPr lvl="2"/>
            <a:r>
              <a:rPr lang="en-GB" i="1" dirty="0"/>
              <a:t>y</a:t>
            </a:r>
            <a:r>
              <a:rPr lang="en-GB" i="1" baseline="-25000" dirty="0"/>
              <a:t>1</a:t>
            </a:r>
            <a:r>
              <a:rPr lang="en-GB" i="1" dirty="0"/>
              <a:t> </a:t>
            </a:r>
            <a:r>
              <a:rPr lang="en-GB" dirty="0"/>
              <a:t>is then fed in with </a:t>
            </a:r>
            <a:r>
              <a:rPr lang="en-GB" i="1" dirty="0"/>
              <a:t>y</a:t>
            </a:r>
            <a:r>
              <a:rPr lang="en-GB" i="1" baseline="-25000" dirty="0"/>
              <a:t>2</a:t>
            </a:r>
            <a:r>
              <a:rPr lang="en-GB" i="1" dirty="0"/>
              <a:t> </a:t>
            </a:r>
            <a:r>
              <a:rPr lang="en-GB" dirty="0"/>
              <a:t>as the ground truth, etc., until word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dirty="0"/>
              <a:t> with &lt;EOS&gt; as the ground truth.</a:t>
            </a:r>
          </a:p>
          <a:p>
            <a:pPr lvl="2"/>
            <a:r>
              <a:rPr lang="en-GB" dirty="0"/>
              <a:t>In this way the system learns from translate from </a:t>
            </a:r>
            <a:r>
              <a:rPr lang="en-GB" i="1" dirty="0"/>
              <a:t>X</a:t>
            </a:r>
            <a:r>
              <a:rPr lang="en-GB" dirty="0"/>
              <a:t> (encoded in </a:t>
            </a:r>
            <a:r>
              <a:rPr lang="en-GB" i="1" dirty="0"/>
              <a:t>h</a:t>
            </a:r>
            <a:r>
              <a:rPr lang="en-GB" i="1" baseline="-25000" dirty="0"/>
              <a:t>n+1</a:t>
            </a:r>
            <a:r>
              <a:rPr lang="en-GB" dirty="0"/>
              <a:t>) to Y.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86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285F-504D-BCAD-1AF6-7DBA623D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79E0-6D0D-F220-05BC-1603523D7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Some issues:</a:t>
                </a:r>
              </a:p>
              <a:p>
                <a:pPr lvl="1"/>
                <a:r>
                  <a:rPr lang="en-GB" dirty="0"/>
                  <a:t>The final vector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n+1</a:t>
                </a:r>
                <a:r>
                  <a:rPr lang="en-GB" i="1" dirty="0"/>
                  <a:t> </a:t>
                </a:r>
                <a:r>
                  <a:rPr lang="en-GB" dirty="0"/>
                  <a:t>has to represent the entire sentence </a:t>
                </a:r>
                <a:r>
                  <a:rPr lang="en-GB" i="1" dirty="0"/>
                  <a:t>X</a:t>
                </a:r>
                <a:r>
                  <a:rPr lang="en-GB" dirty="0"/>
                  <a:t>. </a:t>
                </a:r>
              </a:p>
              <a:p>
                <a:pPr lvl="2"/>
                <a:r>
                  <a:rPr lang="en-GB" dirty="0"/>
                  <a:t>Words that are very early in the sequence may be poorly encoded and noisy.</a:t>
                </a:r>
              </a:p>
              <a:p>
                <a:pPr lvl="1"/>
                <a:r>
                  <a:rPr lang="en-GB" dirty="0"/>
                  <a:t>Solution?</a:t>
                </a:r>
              </a:p>
              <a:p>
                <a:pPr lvl="2"/>
                <a:r>
                  <a:rPr lang="en-GB" dirty="0"/>
                  <a:t>Pass in all vectors from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1</a:t>
                </a:r>
                <a:r>
                  <a:rPr lang="en-GB" baseline="-25000" dirty="0"/>
                  <a:t> </a:t>
                </a:r>
                <a:r>
                  <a:rPr lang="en-GB" dirty="0"/>
                  <a:t>to </a:t>
                </a:r>
                <a:r>
                  <a:rPr lang="en-GB" i="1" dirty="0"/>
                  <a:t>z</a:t>
                </a:r>
                <a:r>
                  <a:rPr lang="en-GB" i="1" baseline="-25000" dirty="0"/>
                  <a:t>n+1 </a:t>
                </a:r>
                <a:r>
                  <a:rPr lang="en-GB" dirty="0"/>
                  <a:t>as a matrix of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where </a:t>
                </a:r>
                <a:r>
                  <a:rPr lang="en-GB" i="1" dirty="0"/>
                  <a:t>k</a:t>
                </a:r>
                <a:r>
                  <a:rPr lang="en-GB" dirty="0"/>
                  <a:t> is the length of each hidden vector.</a:t>
                </a:r>
              </a:p>
              <a:p>
                <a:pPr lvl="2"/>
                <a:r>
                  <a:rPr lang="en-GB" dirty="0"/>
                  <a:t>Problem: To pass in a matrix the dimensions must be fixed. But </a:t>
                </a:r>
                <a:r>
                  <a:rPr lang="en-GB" i="1" dirty="0"/>
                  <a:t>k</a:t>
                </a:r>
                <a:r>
                  <a:rPr lang="en-GB" dirty="0"/>
                  <a:t> depends on the length of the statement!</a:t>
                </a:r>
              </a:p>
              <a:p>
                <a:pPr lvl="1"/>
                <a:r>
                  <a:rPr lang="en-GB" dirty="0"/>
                  <a:t>A better solution:</a:t>
                </a:r>
              </a:p>
              <a:p>
                <a:pPr lvl="2"/>
                <a:r>
                  <a:rPr lang="en-GB" dirty="0"/>
                  <a:t>Pass in a weighted distribution of the words in the vocabulary: the attention mechanism.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79E0-6D0D-F220-05BC-1603523D7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 r="-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77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88C9-CC41-056A-20D0-F6796DD99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2331-E9C5-2FE3-017B-F9D44721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9854-6FF8-7951-073D-A65C3068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are going to look at transformers in the context of text generation (e.g. in ChatGPT or DeepSeek).</a:t>
            </a:r>
          </a:p>
          <a:p>
            <a:r>
              <a:rPr lang="en-SG" dirty="0"/>
              <a:t>Text sentences consist of words. E.g. “This is a text sentence.”</a:t>
            </a:r>
          </a:p>
          <a:p>
            <a:pPr lvl="1"/>
            <a:r>
              <a:rPr lang="en-SG" dirty="0"/>
              <a:t>Our neural networks are numerical and cannot process text.</a:t>
            </a:r>
          </a:p>
          <a:p>
            <a:pPr lvl="1"/>
            <a:r>
              <a:rPr lang="en-SG" dirty="0"/>
              <a:t>Common approach:</a:t>
            </a:r>
          </a:p>
          <a:p>
            <a:pPr lvl="2"/>
            <a:r>
              <a:rPr lang="en-SG" dirty="0"/>
              <a:t>Put all the words in our vocabulary into a dictionary.</a:t>
            </a:r>
          </a:p>
          <a:p>
            <a:pPr lvl="2"/>
            <a:r>
              <a:rPr lang="en-SG" dirty="0"/>
              <a:t>Replace each word with its index number in the dictionary.</a:t>
            </a:r>
          </a:p>
          <a:p>
            <a:pPr lvl="1"/>
            <a:r>
              <a:rPr lang="en-SG" dirty="0"/>
              <a:t>Our sentence above then might become 5 25 3 30 4, where each number represents the position of the word within the dictionary. This is known as “bag of words” or BOW.</a:t>
            </a:r>
          </a:p>
          <a:p>
            <a:pPr lvl="1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78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7E39-41A8-B20C-EC74-E11A386B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936D-3E95-E8AC-9D2C-382C2BC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E63A5-5445-B169-AB97-C6AC7CA7E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BOW has several problems.</a:t>
            </a:r>
          </a:p>
          <a:p>
            <a:pPr lvl="1"/>
            <a:r>
              <a:rPr lang="en-SG" dirty="0"/>
              <a:t>The numbers assigned to each word is arbitrary – usually the order in which the word was added to the dictionary.</a:t>
            </a:r>
          </a:p>
          <a:p>
            <a:pPr lvl="1"/>
            <a:r>
              <a:rPr lang="en-SG" dirty="0"/>
              <a:t>This arbitrariness also means that words that are close together in the dictionary (e.g. words 3 and 8) are not necessarily any more relevant to each other than words far apart (e.g. words 3 and 3500).</a:t>
            </a:r>
          </a:p>
          <a:p>
            <a:pPr lvl="1"/>
            <a:r>
              <a:rPr lang="en-SG" dirty="0"/>
              <a:t>In a large vocabulary with (say) 10,000 words, a sentence would only contain around 8 to 10 of these words – very sparse representation.</a:t>
            </a:r>
          </a:p>
          <a:p>
            <a:pPr lvl="1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5338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D68E-8EE5-3C71-897B-4A29E077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7625-F908-AA6F-1470-97C04B4B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BA23F-1ABD-9C3F-84BE-1FA27CA60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4585380" cy="4405546"/>
              </a:xfrm>
            </p:spPr>
            <p:txBody>
              <a:bodyPr/>
              <a:lstStyle/>
              <a:p>
                <a:r>
                  <a:rPr lang="en-SG" dirty="0"/>
                  <a:t>Word Embeddings</a:t>
                </a:r>
              </a:p>
              <a:p>
                <a:pPr lvl="1"/>
                <a:r>
                  <a:rPr lang="en-SG" dirty="0"/>
                  <a:t>For these reasons we always convert word indexes into embeddings using a specially trained embedding network.</a:t>
                </a:r>
              </a:p>
              <a:p>
                <a:pPr lvl="2"/>
                <a:r>
                  <a:rPr lang="en-SG" dirty="0" err="1"/>
                  <a:t>Emneddings</a:t>
                </a:r>
                <a:r>
                  <a:rPr lang="en-SG" dirty="0"/>
                  <a:t> are dense vectors of fixed length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SG" dirty="0"/>
                  <a:t> representing words.</a:t>
                </a:r>
              </a:p>
              <a:p>
                <a:pPr lvl="2"/>
                <a:r>
                  <a:rPr lang="en-SG" dirty="0"/>
                  <a:t>The network is trained so that words that are semantically similar are grouped together in embedding space.</a:t>
                </a:r>
              </a:p>
              <a:p>
                <a:pPr lvl="1"/>
                <a:r>
                  <a:rPr lang="en-SG" dirty="0"/>
                  <a:t>E.g. “There are doctors in the hospital” and “There are nurses in the hospital” would result in doctors, nurses and hospitals being close together in embedding space.</a:t>
                </a:r>
              </a:p>
              <a:p>
                <a:pPr lvl="1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BA23F-1ABD-9C3F-84BE-1FA27CA60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4585380" cy="4405546"/>
              </a:xfrm>
              <a:blipFill>
                <a:blip r:embed="rId2"/>
                <a:stretch>
                  <a:fillRect l="-398" t="-138" r="-7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8B01BDA1-678C-C882-603D-D58E5CD6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26" y="2102050"/>
            <a:ext cx="3746626" cy="27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0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668-57F8-1156-22C8-1B0C5858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515C2-9C7F-6FA4-2DC9-198FA34A0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G" dirty="0"/>
                  <a:t>Transformers make use of scaled dot product attention mechanisms, which depend on three matrices:</a:t>
                </a:r>
              </a:p>
              <a:p>
                <a:pPr lvl="1"/>
                <a:r>
                  <a:rPr lang="en-SG" dirty="0"/>
                  <a:t>A query matrix Q: “What am I looking for?”</a:t>
                </a:r>
              </a:p>
              <a:p>
                <a:pPr lvl="1"/>
                <a:r>
                  <a:rPr lang="en-SG" dirty="0"/>
                  <a:t>A key matrix K: “What information do I have?”</a:t>
                </a:r>
              </a:p>
              <a:p>
                <a:pPr lvl="1"/>
                <a:r>
                  <a:rPr lang="en-SG" dirty="0"/>
                  <a:t>A value matrix V: “What words do I want to evaluate?”</a:t>
                </a:r>
              </a:p>
              <a:p>
                <a:r>
                  <a:rPr lang="en-SG" dirty="0"/>
                  <a:t>We will look at a “self-attention mechanism”, where Q=K=V.</a:t>
                </a:r>
              </a:p>
              <a:p>
                <a:r>
                  <a:rPr lang="en-SG" dirty="0"/>
                  <a:t>Consider a sentence with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SG" b="1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SG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SG" dirty="0"/>
                  <a:t>. Each matrix is then:</a:t>
                </a:r>
              </a:p>
              <a:p>
                <a:endParaRPr lang="en-SG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SG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SG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SG" dirty="0"/>
              </a:p>
              <a:p>
                <a:pPr lvl="1"/>
                <a:r>
                  <a:rPr lang="en-SG" dirty="0"/>
                  <a:t>Here each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SG" dirty="0"/>
                  <a:t> is a word embedding of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dirty="0"/>
                  <a:t>, and the matrix is of dimension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515C2-9C7F-6FA4-2DC9-198FA34A0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" t="-138" b="-34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831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A3A-F39D-DB68-A4F2-32C2792C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- Introduction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09AA5-26D2-746D-EE06-72C18AF9A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500" y="1818969"/>
                <a:ext cx="5864590" cy="4405546"/>
              </a:xfrm>
            </p:spPr>
            <p:txBody>
              <a:bodyPr/>
              <a:lstStyle/>
              <a:p>
                <a:r>
                  <a:rPr lang="en-SG" dirty="0"/>
                  <a:t>The scaled dot-product attention mechanism depends on the following property of dot products:</a:t>
                </a:r>
              </a:p>
              <a:p>
                <a:endParaRPr lang="en-SG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G" dirty="0"/>
              </a:p>
              <a:p>
                <a:pPr lvl="1"/>
                <a:r>
                  <a:rPr lang="en-SG" dirty="0"/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func>
                    <m:r>
                      <a:rPr lang="en-SG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dirty="0"/>
                  <a:t>, this means that </a:t>
                </a:r>
                <a:r>
                  <a:rPr lang="en-SG" dirty="0" err="1"/>
                  <a:t>x.y</a:t>
                </a:r>
                <a:r>
                  <a:rPr lang="en-SG" dirty="0"/>
                  <a:t> is maximal when they are going in the same direction, and 0 when they are 90 degrees (orthogonal) to each other.</a:t>
                </a:r>
              </a:p>
              <a:p>
                <a:r>
                  <a:rPr lang="en-SG" dirty="0"/>
                  <a:t>Recall that in our case x and y are word embeddings. This means that:</a:t>
                </a:r>
              </a:p>
              <a:p>
                <a:pPr lvl="1"/>
                <a:r>
                  <a:rPr lang="en-SG" dirty="0"/>
                  <a:t>Two words x and y that are semantically similar will produce a large dot product.</a:t>
                </a:r>
              </a:p>
              <a:p>
                <a:pPr lvl="1"/>
                <a:r>
                  <a:rPr lang="en-SG" dirty="0"/>
                  <a:t>Two words x and y that are semantically orthogonal (i.e. irrelevant to each other) will produce a dot product of 0.</a:t>
                </a:r>
              </a:p>
              <a:p>
                <a:pPr lvl="1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09AA5-26D2-746D-EE06-72C18AF9A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0" y="1818969"/>
                <a:ext cx="5864590" cy="4405546"/>
              </a:xfrm>
              <a:blipFill>
                <a:blip r:embed="rId2"/>
                <a:stretch>
                  <a:fillRect l="-312" t="-1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7AEC25-8EB3-3305-412B-47267098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90" y="2601896"/>
            <a:ext cx="1856405" cy="22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8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54B-8F1C-038D-8EDB-61932A6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4A43-22C7-0366-FDF4-5BE1C715B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8"/>
            <a:ext cx="7771328" cy="4469127"/>
          </a:xfrm>
        </p:spPr>
        <p:txBody>
          <a:bodyPr/>
          <a:lstStyle/>
          <a:p>
            <a:r>
              <a:rPr lang="en-GB" dirty="0"/>
              <a:t>The most common attention mechanism is the scaled dot product attention, given by: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 </a:t>
            </a:r>
            <a:r>
              <a:rPr lang="en-GB" i="1" dirty="0"/>
              <a:t>Q</a:t>
            </a:r>
            <a:r>
              <a:rPr lang="en-GB" dirty="0"/>
              <a:t> is the query matrix, </a:t>
            </a:r>
            <a:r>
              <a:rPr lang="en-GB" i="1" dirty="0"/>
              <a:t>K</a:t>
            </a:r>
            <a:r>
              <a:rPr lang="en-GB" dirty="0"/>
              <a:t> is the key matrix, </a:t>
            </a:r>
            <a:r>
              <a:rPr lang="en-GB" i="1" dirty="0"/>
              <a:t>V</a:t>
            </a:r>
            <a:r>
              <a:rPr lang="en-GB" dirty="0"/>
              <a:t> is the value matrix, and </a:t>
            </a:r>
            <a:r>
              <a:rPr lang="en-GB" i="1" dirty="0"/>
              <a:t>d</a:t>
            </a:r>
            <a:r>
              <a:rPr lang="en-GB" i="1" baseline="-25000" dirty="0"/>
              <a:t>k</a:t>
            </a:r>
            <a:r>
              <a:rPr lang="en-GB" i="1" dirty="0"/>
              <a:t> </a:t>
            </a:r>
            <a:r>
              <a:rPr lang="en-GB" dirty="0"/>
              <a:t>is the length of dimensionality of the matrices: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i="1" dirty="0"/>
              <a:t>Q, K </a:t>
            </a:r>
            <a:r>
              <a:rPr lang="en-GB" dirty="0"/>
              <a:t>and </a:t>
            </a:r>
            <a:r>
              <a:rPr lang="en-GB" i="1" dirty="0"/>
              <a:t>V</a:t>
            </a:r>
            <a:r>
              <a:rPr lang="en-GB" dirty="0"/>
              <a:t> matrices depend on what we are trying to do. In particular, when </a:t>
            </a:r>
            <a:r>
              <a:rPr lang="en-GB" i="1" dirty="0"/>
              <a:t>Q = K = V</a:t>
            </a:r>
            <a:r>
              <a:rPr lang="en-GB" dirty="0"/>
              <a:t>, we get “self attention”.</a:t>
            </a:r>
          </a:p>
          <a:p>
            <a:pPr lvl="1"/>
            <a:r>
              <a:rPr lang="en-GB" dirty="0"/>
              <a:t>The division by             </a:t>
            </a:r>
            <a:r>
              <a:rPr lang="en-GB" dirty="0">
                <a:highlight>
                  <a:srgbClr val="FFFF00"/>
                </a:highlight>
              </a:rPr>
              <a:t>mitigates the effects of large input values, which leads to smaller gradients.   </a:t>
            </a:r>
            <a:r>
              <a:rPr lang="en-GB" dirty="0"/>
              <a:t>See link for details.</a:t>
            </a:r>
          </a:p>
          <a:p>
            <a:pPr lvl="1"/>
            <a:endParaRPr lang="en-GB" i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9854-B3E9-1EB9-BE21-EF0100EAB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96" y="2440940"/>
            <a:ext cx="3394456" cy="777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626FC-E7A2-71EC-764D-CE1474797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74" y="4021742"/>
            <a:ext cx="1362202" cy="91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EF72E-F1DD-5DEA-65E0-6F6A9284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268" y="5697798"/>
            <a:ext cx="669704" cy="3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54B-8F1C-038D-8EDB-61932A6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4A43-22C7-0366-FDF4-5BE1C715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Let’s multiply out the </a:t>
            </a:r>
            <a:r>
              <a:rPr lang="en-GB" i="1" dirty="0" err="1"/>
              <a:t>softmax</a:t>
            </a:r>
            <a:r>
              <a:rPr lang="en-GB" i="1" dirty="0"/>
              <a:t>(.)</a:t>
            </a:r>
            <a:r>
              <a:rPr lang="en-GB" dirty="0"/>
              <a:t> part of the equation. This gives us: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Adding in the </a:t>
            </a:r>
            <a:r>
              <a:rPr lang="en-GB" dirty="0" err="1"/>
              <a:t>softmax</a:t>
            </a:r>
            <a:r>
              <a:rPr lang="en-GB" dirty="0"/>
              <a:t> gives us: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F865B-C1A0-0EAC-4679-0498FD45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39" y="2433955"/>
            <a:ext cx="2501233" cy="1685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765AD-7354-3E80-1A22-579A8754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87" y="4869353"/>
            <a:ext cx="6218403" cy="14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66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Note that due to the </a:t>
            </a:r>
            <a:r>
              <a:rPr lang="en-GB" dirty="0" err="1"/>
              <a:t>softmax</a:t>
            </a:r>
            <a:r>
              <a:rPr lang="en-GB" dirty="0"/>
              <a:t>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we multiply in </a:t>
            </a:r>
            <a:r>
              <a:rPr lang="en-GB" i="1" dirty="0"/>
              <a:t>V: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16DBB-9735-42FF-D91A-63ED3E9B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45" y="2210677"/>
            <a:ext cx="1216134" cy="75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82B65-3613-A1AE-8440-90A44144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79" y="3429000"/>
            <a:ext cx="7406649" cy="15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9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Long-Short-term memories (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81899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see that the end result of the attention mechanism is a weighted sum of each element of </a:t>
            </a:r>
            <a:r>
              <a:rPr lang="en-GB" i="1" dirty="0"/>
              <a:t>V</a:t>
            </a:r>
            <a:r>
              <a:rPr lang="en-GB" dirty="0"/>
              <a:t>, where the weights are determined by </a:t>
            </a:r>
            <a:r>
              <a:rPr lang="en-GB" i="1" dirty="0"/>
              <a:t>Q </a:t>
            </a:r>
            <a:r>
              <a:rPr lang="en-GB" dirty="0"/>
              <a:t>and </a:t>
            </a:r>
            <a:r>
              <a:rPr lang="en-GB" i="1" dirty="0"/>
              <a:t>K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In particular the closer some </a:t>
            </a:r>
            <a:r>
              <a:rPr lang="en-GB" i="1" dirty="0" err="1"/>
              <a:t>q</a:t>
            </a:r>
            <a:r>
              <a:rPr lang="en-GB" i="1" baseline="-25000" dirty="0" err="1"/>
              <a:t>i</a:t>
            </a:r>
            <a:r>
              <a:rPr lang="en-GB" i="1" dirty="0" err="1"/>
              <a:t>k</a:t>
            </a:r>
            <a:r>
              <a:rPr lang="en-GB" i="1" baseline="-25000" dirty="0" err="1"/>
              <a:t>j</a:t>
            </a:r>
            <a:r>
              <a:rPr lang="en-GB" i="1" dirty="0"/>
              <a:t> </a:t>
            </a:r>
            <a:r>
              <a:rPr lang="en-GB" dirty="0"/>
              <a:t>is, the greater the weight for </a:t>
            </a:r>
            <a:r>
              <a:rPr lang="en-GB" i="1" dirty="0"/>
              <a:t>v</a:t>
            </a:r>
            <a:r>
              <a:rPr lang="en-GB" i="1" baseline="-25000" dirty="0"/>
              <a:t>i</a:t>
            </a:r>
            <a:r>
              <a:rPr lang="en-GB" i="1" dirty="0"/>
              <a:t>. </a:t>
            </a:r>
            <a:r>
              <a:rPr lang="en-GB" dirty="0"/>
              <a:t>See the link for an explanation.</a:t>
            </a:r>
          </a:p>
          <a:p>
            <a:pPr lvl="1"/>
            <a:r>
              <a:rPr lang="en-GB" dirty="0"/>
              <a:t>The attention mechanism relates words that are within the same sentence and across sentences, resolving the issue with RNN models.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589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A Transformer is made of Transformer blocks. Each block:</a:t>
            </a:r>
          </a:p>
          <a:p>
            <a:pPr lvl="1"/>
            <a:r>
              <a:rPr lang="en-GB" dirty="0"/>
              <a:t>Has a </a:t>
            </a:r>
            <a:r>
              <a:rPr lang="en-GB" dirty="0" err="1"/>
              <a:t>multihead</a:t>
            </a:r>
            <a:r>
              <a:rPr lang="en-GB" dirty="0"/>
              <a:t> attention block.</a:t>
            </a:r>
          </a:p>
          <a:p>
            <a:pPr lvl="1"/>
            <a:r>
              <a:rPr lang="en-GB" dirty="0"/>
              <a:t>An ”add and norm” block that adds the input to the Transformer Block with the output of the </a:t>
            </a:r>
            <a:r>
              <a:rPr lang="en-GB" dirty="0" err="1"/>
              <a:t>multihead</a:t>
            </a:r>
            <a:r>
              <a:rPr lang="en-GB" dirty="0"/>
              <a:t> attention block and normalizes it.</a:t>
            </a:r>
          </a:p>
          <a:p>
            <a:pPr lvl="1"/>
            <a:r>
              <a:rPr lang="en-GB" dirty="0"/>
              <a:t>Passes this to the feedforward neural network.</a:t>
            </a:r>
          </a:p>
          <a:p>
            <a:pPr lvl="1"/>
            <a:r>
              <a:rPr lang="en-GB" dirty="0"/>
              <a:t>Produces an output that adds that the output of the feedforward neural network to the previous ”add and norm” and normalizes it.</a:t>
            </a:r>
          </a:p>
          <a:p>
            <a:r>
              <a:rPr lang="en-GB" dirty="0"/>
              <a:t>These blocks may be </a:t>
            </a:r>
            <a:r>
              <a:rPr lang="en-GB" dirty="0">
                <a:highlight>
                  <a:srgbClr val="FFFF00"/>
                </a:highlight>
              </a:rPr>
              <a:t>stacked multiple times in the encoder and decoder.</a:t>
            </a:r>
          </a:p>
          <a:p>
            <a:pPr lvl="1"/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24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65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Some details:</a:t>
            </a:r>
          </a:p>
          <a:p>
            <a:pPr lvl="1"/>
            <a:r>
              <a:rPr lang="en-GB" dirty="0" err="1"/>
              <a:t>Multihead</a:t>
            </a:r>
            <a:r>
              <a:rPr lang="en-GB" dirty="0"/>
              <a:t> Attention Block:</a:t>
            </a:r>
          </a:p>
          <a:p>
            <a:pPr lvl="2"/>
            <a:r>
              <a:rPr lang="en-GB" dirty="0"/>
              <a:t>Several linear transformations are applied to </a:t>
            </a:r>
            <a:r>
              <a:rPr lang="en-GB" i="1" dirty="0"/>
              <a:t>Q, K </a:t>
            </a:r>
            <a:r>
              <a:rPr lang="en-GB" dirty="0"/>
              <a:t>and </a:t>
            </a:r>
            <a:r>
              <a:rPr lang="en-GB" i="1" dirty="0"/>
              <a:t>V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Scaled dot-product attention is then applied to each transformed version.</a:t>
            </a:r>
          </a:p>
          <a:p>
            <a:pPr lvl="2"/>
            <a:r>
              <a:rPr lang="en-GB" dirty="0"/>
              <a:t>The results are concatenated into a single matrix.</a:t>
            </a:r>
          </a:p>
          <a:p>
            <a:pPr lvl="2"/>
            <a:r>
              <a:rPr lang="en-GB" dirty="0"/>
              <a:t>Purpose is to discover other aspects of the inputs.</a:t>
            </a:r>
          </a:p>
          <a:p>
            <a:pPr lvl="1"/>
            <a:r>
              <a:rPr lang="en-GB" dirty="0"/>
              <a:t>Input and positional embedding:</a:t>
            </a:r>
          </a:p>
          <a:p>
            <a:pPr lvl="2"/>
            <a:r>
              <a:rPr lang="en-GB" dirty="0"/>
              <a:t>Input encoding converts words into vectors.</a:t>
            </a:r>
          </a:p>
          <a:p>
            <a:pPr lvl="2"/>
            <a:r>
              <a:rPr lang="en-GB" dirty="0"/>
              <a:t>Positional encoding shows the positions of the words.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88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7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557B-B87E-CB81-0FEF-6E29FD04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– The 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5004-8F0E-441C-4EAF-826EB8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5380488" cy="4405546"/>
          </a:xfrm>
        </p:spPr>
        <p:txBody>
          <a:bodyPr/>
          <a:lstStyle/>
          <a:p>
            <a:r>
              <a:rPr lang="en-GB" dirty="0"/>
              <a:t>Some details:</a:t>
            </a:r>
          </a:p>
          <a:p>
            <a:pPr lvl="1"/>
            <a:r>
              <a:rPr lang="en-GB" dirty="0"/>
              <a:t>Masked </a:t>
            </a:r>
            <a:r>
              <a:rPr lang="en-GB" dirty="0" err="1"/>
              <a:t>multihead</a:t>
            </a:r>
            <a:r>
              <a:rPr lang="en-GB" dirty="0"/>
              <a:t> attention: </a:t>
            </a:r>
            <a:r>
              <a:rPr lang="en-GB" dirty="0">
                <a:highlight>
                  <a:srgbClr val="FFFF00"/>
                </a:highlight>
              </a:rPr>
              <a:t>Since the decoder will not in reality know the next word, when decoding future words are “masked”</a:t>
            </a:r>
          </a:p>
          <a:p>
            <a:pPr lvl="2"/>
            <a:r>
              <a:rPr lang="en-GB" dirty="0"/>
              <a:t>Implemented as a lower triangular matrix where the lower </a:t>
            </a:r>
            <a:r>
              <a:rPr lang="en-GB" dirty="0" err="1"/>
              <a:t>diagon</a:t>
            </a:r>
            <a:r>
              <a:rPr lang="en-GB" dirty="0"/>
              <a:t> is all ‘1’ and the upper diagonal is all ‘0’.</a:t>
            </a:r>
          </a:p>
          <a:p>
            <a:pPr lvl="2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8664C-394B-259C-445F-F236BAF1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88" y="1580584"/>
            <a:ext cx="3105900" cy="4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E6107-CBBB-874C-DE5B-9DEFD6E8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18" y="3741253"/>
            <a:ext cx="2018828" cy="15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25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24F1-E50C-3DCB-C72A-0577D70F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12139-9677-1801-BF00-904FBB3E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Keras</a:t>
            </a:r>
            <a:r>
              <a:rPr lang="en-GB" dirty="0"/>
              <a:t> does not have Transformer models per-se; you need to build them yourselves:</a:t>
            </a:r>
          </a:p>
          <a:p>
            <a:pPr lvl="1"/>
            <a:r>
              <a:rPr lang="en-GB" dirty="0"/>
              <a:t>However it does have a </a:t>
            </a:r>
            <a:r>
              <a:rPr lang="en-GB" dirty="0" err="1"/>
              <a:t>multihead</a:t>
            </a:r>
            <a:r>
              <a:rPr lang="en-GB" dirty="0"/>
              <a:t> attention block.</a:t>
            </a:r>
          </a:p>
          <a:p>
            <a:r>
              <a:rPr lang="en-GB" dirty="0"/>
              <a:t>Transformer code shown in </a:t>
            </a:r>
            <a:r>
              <a:rPr lang="en-GB" dirty="0" err="1"/>
              <a:t>transformer.ipynb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138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CE5-61D7-EF9E-B7AF-90855902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Main Transformer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8A18-AE43-8D72-37DD-74CCCF2C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991419"/>
            <a:ext cx="7772400" cy="38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8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0EFA-96EB-763E-4FF9-840089B9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Token and Position Embedding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5F9AA-8613-7503-13EC-F6A9C327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83492"/>
            <a:ext cx="7772400" cy="24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1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E6BC-36B7-0C00-08B4-90741EB3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Transformers: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F85A3-B812-47F0-8556-59DF80C0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1405277"/>
            <a:ext cx="7772400" cy="50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33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76659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91AE-CF59-0246-BFCC-41CE3B20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Revision: What is a CNN?</a:t>
            </a:r>
          </a:p>
        </p:txBody>
      </p:sp>
      <p:pic>
        <p:nvPicPr>
          <p:cNvPr id="4" name="Picture 2" descr="Image result for deep learning">
            <a:extLst>
              <a:ext uri="{FF2B5EF4-FFF2-40B4-BE49-F238E27FC236}">
                <a16:creationId xmlns:a16="http://schemas.microsoft.com/office/drawing/2014/main" id="{AE86418A-6A64-C149-A0A4-283270C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" y="1787513"/>
            <a:ext cx="7762361" cy="29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8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issue with MLPs:</a:t>
            </a:r>
          </a:p>
          <a:p>
            <a:pPr lvl="1"/>
            <a:r>
              <a:rPr lang="en-US" dirty="0"/>
              <a:t>When we present training data we assume that all the samples are independent.</a:t>
            </a:r>
          </a:p>
          <a:p>
            <a:pPr lvl="1"/>
            <a:r>
              <a:rPr lang="en-US" dirty="0"/>
              <a:t>This is often WRONG:</a:t>
            </a:r>
          </a:p>
          <a:p>
            <a:pPr lvl="2"/>
            <a:r>
              <a:rPr lang="en-US" dirty="0"/>
              <a:t>E.g. the word “often” above usually follows “is” or “are”. Likewise “is” or “are” often follows “this”. THEY ARE NOT INDEPENDENT!</a:t>
            </a:r>
          </a:p>
          <a:p>
            <a:pPr lvl="1"/>
            <a:r>
              <a:rPr lang="en-US" dirty="0"/>
              <a:t>Solution:</a:t>
            </a:r>
          </a:p>
          <a:p>
            <a:pPr lvl="2"/>
            <a:r>
              <a:rPr lang="en-US" dirty="0"/>
              <a:t>Use past (and sometimes future) information to learn with current data.</a:t>
            </a:r>
          </a:p>
          <a:p>
            <a:r>
              <a:rPr lang="en-US" dirty="0"/>
              <a:t>In RNNs we feed the output of the MLP back to the hidden layer (and maybe backwards to previous hidden layers)</a:t>
            </a:r>
            <a:endParaRPr lang="en-SG" dirty="0"/>
          </a:p>
        </p:txBody>
      </p:sp>
      <p:pic>
        <p:nvPicPr>
          <p:cNvPr id="5122" name="Picture 2" descr="Image result for recurrent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4837038"/>
            <a:ext cx="3197225" cy="1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78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6721-0784-5B4D-A0FC-F9188F9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EF46-A570-4346-BD8D-C4F49E28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CNN’s primary distinguishing feature is the convolution layer.</a:t>
            </a:r>
          </a:p>
          <a:p>
            <a:pPr lvl="1"/>
            <a:r>
              <a:rPr lang="en-US" dirty="0"/>
              <a:t>Made up of kernels that convolve over the input and over each other.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871B6-7D05-6343-A5F8-0BF52350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0" y="2514306"/>
            <a:ext cx="3803770" cy="2776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54809-E963-5843-8944-D343DEA6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79" y="2697921"/>
            <a:ext cx="25400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B8399-E6CB-784C-91A1-202493B9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190" y="4646876"/>
            <a:ext cx="3258527" cy="7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645-F17F-5A46-A941-B58E684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D3E-3917-F349-9DF5-6BE7A842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depth of the kernel is equal to the depth of the data. E.g. with color images there are 3 channels, and the kernel is 3 layers deep: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4265C-92D6-0240-8931-EDC9B1B2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6" y="2564296"/>
            <a:ext cx="6873653" cy="38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54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26AC-5259-A246-9D2C-966ED4A6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22FC-441E-F949-847D-6EA3DA37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kernels function as feature extractors and the output from the convolution operation is called a “feature map”</a:t>
            </a:r>
          </a:p>
          <a:p>
            <a:pPr lvl="1"/>
            <a:r>
              <a:rPr lang="en-US" dirty="0"/>
              <a:t>As training progresses the kernels become optimized to extract key information like edges, repeating patterns, etc. in the input data.</a:t>
            </a:r>
          </a:p>
          <a:p>
            <a:r>
              <a:rPr lang="en-US" dirty="0"/>
              <a:t>Many kernels can be used on one layer.</a:t>
            </a:r>
          </a:p>
          <a:p>
            <a:pPr lvl="1"/>
            <a:r>
              <a:rPr lang="en-US" dirty="0"/>
              <a:t>This will produce a volume of feature maps instead of a single feature map.</a:t>
            </a:r>
          </a:p>
          <a:p>
            <a:pPr lvl="1"/>
            <a:r>
              <a:rPr lang="en-US" dirty="0"/>
              <a:t>Due to the randomness of the initial kernel, each feature map ends up extracting a different feature of the input.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DDFC4-FE87-3641-B242-1A02F8A7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5" y="4021741"/>
            <a:ext cx="3350498" cy="23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82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1184-425E-F84B-AB75-A761CE69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1ED5-A6BA-A943-B92B-A74B3068B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convolve kernels over earlier kernels.</a:t>
            </a:r>
          </a:p>
          <a:p>
            <a:pPr lvl="1"/>
            <a:r>
              <a:rPr lang="en-US" dirty="0"/>
              <a:t>The feature maps generated will represent higher level features of the input.</a:t>
            </a:r>
          </a:p>
          <a:p>
            <a:pPr lvl="1"/>
            <a:r>
              <a:rPr lang="en-US" dirty="0"/>
              <a:t>E.g. the lower kernel might extract lines, the higher kernel might extract shapes.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F4DD4-39BB-3949-8A50-55B93F95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63" y="3152912"/>
            <a:ext cx="5212521" cy="2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1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E4D3-5A25-5B4A-8A93-E0F6CB66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6BFB-188F-2542-A638-A3B0A464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887822" cy="4522196"/>
          </a:xfrm>
        </p:spPr>
        <p:txBody>
          <a:bodyPr/>
          <a:lstStyle/>
          <a:p>
            <a:r>
              <a:rPr lang="en-US" dirty="0"/>
              <a:t>Convolution Kernel Hyper-Parameters:</a:t>
            </a:r>
          </a:p>
          <a:p>
            <a:pPr lvl="1"/>
            <a:r>
              <a:rPr lang="en-US" dirty="0"/>
              <a:t>Size: </a:t>
            </a:r>
          </a:p>
          <a:p>
            <a:pPr lvl="2"/>
            <a:r>
              <a:rPr lang="en-US" dirty="0"/>
              <a:t>E.g. 3x3, 5x5, 9x9</a:t>
            </a:r>
          </a:p>
          <a:p>
            <a:pPr lvl="2"/>
            <a:r>
              <a:rPr lang="en-US" dirty="0"/>
              <a:t>Typically smaller kernels extract more refined features at the expense of higher computational costs. Can be more sensitive to noise.</a:t>
            </a:r>
          </a:p>
          <a:p>
            <a:pPr lvl="2"/>
            <a:r>
              <a:rPr lang="en-US" dirty="0"/>
              <a:t>Larger kernels use less computational power but produce features of lower resolution.</a:t>
            </a:r>
          </a:p>
          <a:p>
            <a:pPr lvl="1"/>
            <a:r>
              <a:rPr lang="en-US" dirty="0"/>
              <a:t>Stride:</a:t>
            </a:r>
          </a:p>
          <a:p>
            <a:pPr lvl="2"/>
            <a:r>
              <a:rPr lang="en-US" dirty="0"/>
              <a:t>The # of steps a kernel moves to the right or down each time.</a:t>
            </a:r>
          </a:p>
          <a:p>
            <a:pPr lvl="2"/>
            <a:r>
              <a:rPr lang="en-US" dirty="0"/>
              <a:t>Smaller strides capture more data but also produce larger feature maps.</a:t>
            </a:r>
          </a:p>
          <a:p>
            <a:pPr lvl="2"/>
            <a:r>
              <a:rPr lang="en-US" dirty="0"/>
              <a:t>Larger strides produce smaller feature maps but lose more data.</a:t>
            </a:r>
          </a:p>
          <a:p>
            <a:pPr lvl="1"/>
            <a:r>
              <a:rPr lang="en-US" dirty="0"/>
              <a:t>Padding:</a:t>
            </a:r>
          </a:p>
          <a:p>
            <a:pPr lvl="2"/>
            <a:r>
              <a:rPr lang="en-US" dirty="0"/>
              <a:t>What do we do when we reach the end of the input data and part of the kernel “hangs out” over the edge? </a:t>
            </a:r>
          </a:p>
          <a:p>
            <a:pPr lvl="2"/>
            <a:r>
              <a:rPr lang="en-US" dirty="0" err="1"/>
              <a:t>Keras</a:t>
            </a:r>
            <a:r>
              <a:rPr lang="en-US" dirty="0"/>
              <a:t> supports a “same” padding that preserves the size of the input. Other choices may increase or decrease the size of the input.</a:t>
            </a:r>
          </a:p>
        </p:txBody>
      </p:sp>
    </p:spTree>
    <p:extLst>
      <p:ext uri="{BB962C8B-B14F-4D97-AF65-F5344CB8AC3E}">
        <p14:creationId xmlns:p14="http://schemas.microsoft.com/office/powerpoint/2010/main" val="303400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7CC1-29D0-6C44-948A-C43DB70F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4649-24D1-254A-B178-AC851D46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offers many types of convolution layers: </a:t>
            </a:r>
            <a:r>
              <a:rPr lang="en-SG" dirty="0">
                <a:hlinkClick r:id="rId2"/>
              </a:rPr>
              <a:t>https://keras.io/layers/convolutional/</a:t>
            </a:r>
            <a:endParaRPr lang="en-SG" dirty="0"/>
          </a:p>
          <a:p>
            <a:pPr lvl="1"/>
            <a:r>
              <a:rPr lang="en-SG" dirty="0"/>
              <a:t>padding: </a:t>
            </a:r>
          </a:p>
          <a:p>
            <a:pPr lvl="2"/>
            <a:r>
              <a:rPr lang="en-SG" dirty="0"/>
              <a:t>‘valid’: Convolution stops when the right/bottom edge of the filter hits the right/bottom edge of the input data. Will create a feature map smaller than the input</a:t>
            </a:r>
          </a:p>
          <a:p>
            <a:pPr lvl="2"/>
            <a:r>
              <a:rPr lang="en-SG" dirty="0"/>
              <a:t>‘same’: Input is padded with ‘0’ to allow the feature map to be the same size as the input.</a:t>
            </a:r>
          </a:p>
          <a:p>
            <a:pPr lvl="1"/>
            <a:r>
              <a:rPr lang="en-US" dirty="0"/>
              <a:t>activation:</a:t>
            </a:r>
          </a:p>
          <a:p>
            <a:pPr lvl="2"/>
            <a:r>
              <a:rPr lang="en-US" dirty="0"/>
              <a:t>If None, </a:t>
            </a:r>
            <a:r>
              <a:rPr lang="en-US" dirty="0" err="1"/>
              <a:t>Keras</a:t>
            </a:r>
            <a:r>
              <a:rPr lang="en-US" dirty="0"/>
              <a:t> will use an identify activation. I.e. id(x) = x, where x is the feature map computed by the convolution operation. </a:t>
            </a:r>
          </a:p>
          <a:p>
            <a:pPr lvl="2"/>
            <a:r>
              <a:rPr lang="en-US" dirty="0"/>
              <a:t>Otherwise can specify other activations like </a:t>
            </a:r>
            <a:r>
              <a:rPr lang="en-US" dirty="0" err="1"/>
              <a:t>ReLU</a:t>
            </a:r>
            <a:r>
              <a:rPr lang="en-US" dirty="0"/>
              <a:t>, tanh etc.</a:t>
            </a:r>
          </a:p>
          <a:p>
            <a:pPr lvl="1"/>
            <a:r>
              <a:rPr lang="en-US" dirty="0" err="1"/>
              <a:t>kernel_size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Size of the kernel window.  E.g. (3, 3) makes a 3x3 filter</a:t>
            </a:r>
          </a:p>
          <a:p>
            <a:pPr lvl="1"/>
            <a:r>
              <a:rPr lang="en-US" dirty="0"/>
              <a:t>filters: Number of kernels to make.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14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3880-BE26-5347-BC31-5294D495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0C21-2AF8-4342-BA46-562FF1CD4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18968"/>
            <a:ext cx="7828187" cy="4581831"/>
          </a:xfrm>
        </p:spPr>
        <p:txBody>
          <a:bodyPr/>
          <a:lstStyle/>
          <a:p>
            <a:r>
              <a:rPr lang="en-US" dirty="0"/>
              <a:t>The pooling layer takes a n x n region of the feature map and either picks the maximum or takes an average: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Pooling layers:</a:t>
            </a:r>
          </a:p>
          <a:p>
            <a:pPr lvl="1"/>
            <a:r>
              <a:rPr lang="en-US" dirty="0"/>
              <a:t>Reduce dimensionality and hence computing power.</a:t>
            </a:r>
          </a:p>
          <a:p>
            <a:pPr lvl="1"/>
            <a:r>
              <a:rPr lang="en-US" dirty="0"/>
              <a:t>Extracts the most dominant features (max pooling):</a:t>
            </a:r>
          </a:p>
          <a:p>
            <a:pPr lvl="2"/>
            <a:r>
              <a:rPr lang="en-US" dirty="0"/>
              <a:t>Makes the model shift invariant and less noise sensitive</a:t>
            </a:r>
          </a:p>
          <a:p>
            <a:pPr lvl="1"/>
            <a:r>
              <a:rPr lang="en-US" dirty="0"/>
              <a:t>averages the features (average pooling)</a:t>
            </a:r>
          </a:p>
          <a:p>
            <a:pPr lvl="2"/>
            <a:r>
              <a:rPr lang="en-US" dirty="0"/>
              <a:t>Reduces the effect of noise by averaging it out – white noise has an average of 0.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B7EF-64FA-D440-8F8F-84145E78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13" y="2574234"/>
            <a:ext cx="2731947" cy="20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3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E72C-84AA-CE42-860C-99EF6129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6906-1BD9-CF45-BB95-C5C5E798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 hyperparameters:</a:t>
            </a:r>
          </a:p>
          <a:p>
            <a:pPr lvl="1"/>
            <a:r>
              <a:rPr lang="en-US" dirty="0"/>
              <a:t>stride: As with the convolution layer, this determines the number of steps the pool moves each time to the right or down.</a:t>
            </a:r>
          </a:p>
          <a:p>
            <a:pPr lvl="1"/>
            <a:r>
              <a:rPr lang="en-US" dirty="0"/>
              <a:t>size: Controls the dimensionality reduction.</a:t>
            </a:r>
          </a:p>
          <a:p>
            <a:pPr lvl="2"/>
            <a:r>
              <a:rPr lang="en-US" dirty="0"/>
              <a:t>Generally if stride = size, the feature map is reduced by 1/size in each dimension.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pooling API: </a:t>
            </a:r>
            <a:r>
              <a:rPr lang="en-SG" dirty="0">
                <a:hlinkClick r:id="rId2"/>
              </a:rPr>
              <a:t>https://keras.io/layers/pooling/</a:t>
            </a:r>
            <a:endParaRPr lang="en-SG" dirty="0"/>
          </a:p>
          <a:p>
            <a:pPr lvl="2"/>
            <a:r>
              <a:rPr lang="en-US" dirty="0" err="1"/>
              <a:t>pool_size</a:t>
            </a:r>
            <a:r>
              <a:rPr lang="en-US" dirty="0"/>
              <a:t>: The length or dimensions of the pool.	</a:t>
            </a:r>
          </a:p>
          <a:p>
            <a:pPr lvl="2"/>
            <a:r>
              <a:rPr lang="en-US" dirty="0"/>
              <a:t>strides: As described above.</a:t>
            </a:r>
          </a:p>
          <a:p>
            <a:r>
              <a:rPr lang="en-US" dirty="0"/>
              <a:t>Generally the first few (or many?) layers of the CNN consist of alternating convolution and pooling layers: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的前几层会交替堆叠卷积层和池化层</a:t>
            </a:r>
            <a:endParaRPr lang="en-US" dirty="0"/>
          </a:p>
          <a:p>
            <a:pPr lvl="1"/>
            <a:r>
              <a:rPr lang="en-US" dirty="0"/>
              <a:t>However stacking too many pooling layers can result in losing all data.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67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Flatten Layer /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Flatten layer turns the feature maps into a 1D vector for feeding into the Dense layers.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1F7D-658A-094E-B6B0-5EA9BC16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837395"/>
            <a:ext cx="7947458" cy="35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1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06575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popular technique to train recurrent neural networks is “backpropagation through time” or BPTT.</a:t>
            </a:r>
          </a:p>
          <a:p>
            <a:pPr lvl="1"/>
            <a:r>
              <a:rPr lang="en-US" dirty="0"/>
              <a:t>Unroll the neural network in time for X time-steps to form a deep network: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Apply standard backpropagation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We see that learning each new piece of data is now affected by past pieces.</a:t>
            </a:r>
            <a:endParaRPr lang="en-SG" dirty="0"/>
          </a:p>
        </p:txBody>
      </p:sp>
      <p:pic>
        <p:nvPicPr>
          <p:cNvPr id="5" name="Picture 2" descr="Image result for recurrent neural network">
            <a:extLst>
              <a:ext uri="{FF2B5EF4-FFF2-40B4-BE49-F238E27FC236}">
                <a16:creationId xmlns:a16="http://schemas.microsoft.com/office/drawing/2014/main" id="{EFA6C0BC-F4A7-2C25-03BD-6A01A2F2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28" y="2793999"/>
            <a:ext cx="3931871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4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797231"/>
          </a:xfrm>
        </p:spPr>
        <p:txBody>
          <a:bodyPr/>
          <a:lstStyle/>
          <a:p>
            <a:r>
              <a:rPr lang="en-US" dirty="0"/>
              <a:t>The CNNs we saw earlier are very good at recognizing single objects in pictures like this – the object is large and relatively isolated.</a:t>
            </a:r>
          </a:p>
          <a:p>
            <a:pPr lvl="1"/>
            <a:endParaRPr lang="en-US" dirty="0"/>
          </a:p>
        </p:txBody>
      </p:sp>
      <p:pic>
        <p:nvPicPr>
          <p:cNvPr id="1026" name="Picture 2" descr="BMW Z4 2019-2023 Images - Z4 2019-2023 Car Images, Interior ...">
            <a:extLst>
              <a:ext uri="{FF2B5EF4-FFF2-40B4-BE49-F238E27FC236}">
                <a16:creationId xmlns:a16="http://schemas.microsoft.com/office/drawing/2014/main" id="{21A07F19-6977-241D-8D66-5241A8C5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6200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9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However it doesn’t perform as well in pictures like this, where there are many objects: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Pedestrians pose challenge for autonomous vehicles - ABC Radio National">
            <a:extLst>
              <a:ext uri="{FF2B5EF4-FFF2-40B4-BE49-F238E27FC236}">
                <a16:creationId xmlns:a16="http://schemas.microsoft.com/office/drawing/2014/main" id="{D0119C0C-B0B9-3DDE-0865-8454B02A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62" y="2527300"/>
            <a:ext cx="4965700" cy="2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18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We very often also want to locate and identify many objects at once, e.g. when building autonomous vehicles: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Yolo Framework | Object Detection Using Yolo">
            <a:extLst>
              <a:ext uri="{FF2B5EF4-FFF2-40B4-BE49-F238E27FC236}">
                <a16:creationId xmlns:a16="http://schemas.microsoft.com/office/drawing/2014/main" id="{A68E31FB-68EB-4291-67D8-5166D1EC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78855"/>
            <a:ext cx="6438900" cy="34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71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ways to solve this problem. One popular way:</a:t>
            </a:r>
          </a:p>
          <a:p>
            <a:pPr lvl="1"/>
            <a:r>
              <a:rPr lang="en-GB" dirty="0"/>
              <a:t>Pre-train a classifier (e.g. CNN) to recognize various objects.</a:t>
            </a:r>
          </a:p>
          <a:p>
            <a:pPr lvl="1"/>
            <a:r>
              <a:rPr lang="en-GB" dirty="0"/>
              <a:t>Divide up the image into multiple regions.</a:t>
            </a:r>
          </a:p>
          <a:p>
            <a:pPr lvl="1"/>
            <a:r>
              <a:rPr lang="en-GB" dirty="0"/>
              <a:t>Perform classification in each region.</a:t>
            </a:r>
          </a:p>
          <a:p>
            <a:r>
              <a:rPr lang="en-GB" dirty="0"/>
              <a:t>Many object detection algorithms follow this method:</a:t>
            </a:r>
          </a:p>
          <a:p>
            <a:pPr lvl="1"/>
            <a:r>
              <a:rPr lang="en-GB" dirty="0"/>
              <a:t>Regions with CNN Features (RCNN)</a:t>
            </a:r>
          </a:p>
          <a:p>
            <a:pPr lvl="1"/>
            <a:r>
              <a:rPr lang="en-GB" dirty="0"/>
              <a:t>Fast RCNN, Faster RCNN</a:t>
            </a:r>
          </a:p>
          <a:p>
            <a:pPr lvl="1"/>
            <a:r>
              <a:rPr lang="en-GB" dirty="0"/>
              <a:t>Single-Shot Detector (SSD)</a:t>
            </a:r>
          </a:p>
          <a:p>
            <a:r>
              <a:rPr lang="en-GB" dirty="0"/>
              <a:t>In the following sections we assume that the input to each network is an image with multiple objects to be ”localized” and “classified”.</a:t>
            </a:r>
          </a:p>
          <a:p>
            <a:pPr lvl="1"/>
            <a:r>
              <a:rPr lang="en-GB" dirty="0"/>
              <a:t>“Localized” – Where is the object?</a:t>
            </a:r>
          </a:p>
          <a:p>
            <a:pPr lvl="1"/>
            <a:r>
              <a:rPr lang="en-GB" dirty="0"/>
              <a:t>“Classified” – What is the object?</a:t>
            </a:r>
          </a:p>
          <a:p>
            <a:r>
              <a:rPr lang="en-GB" dirty="0"/>
              <a:t>For training, each object is assumed to have a bounding box called “GT” – short for “Ground Truth”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348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1143717"/>
          </a:xfrm>
        </p:spPr>
        <p:txBody>
          <a:bodyPr/>
          <a:lstStyle/>
          <a:p>
            <a:r>
              <a:rPr lang="en-GB" dirty="0"/>
              <a:t>Localization goodness-of-fit metric: Intersection over Union (</a:t>
            </a:r>
            <a:r>
              <a:rPr lang="en-GB" dirty="0" err="1"/>
              <a:t>IoU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We measure how well the algorithm’s bounding box (BB) for each object overlaps with GT: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CD88-9D68-3F93-44D9-AD4F9EC9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77" y="2962686"/>
            <a:ext cx="5568645" cy="31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8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RCNN:</a:t>
            </a:r>
          </a:p>
          <a:p>
            <a:pPr lvl="1"/>
            <a:r>
              <a:rPr lang="en-GB" dirty="0"/>
              <a:t>A fixed (non-trainable) algorithm scans the image for possible objects:</a:t>
            </a:r>
          </a:p>
          <a:p>
            <a:pPr lvl="2"/>
            <a:r>
              <a:rPr lang="en-GB" dirty="0"/>
              <a:t>Creates proposed bounding boxes for each region that the algorithm thinks there is an object.</a:t>
            </a:r>
          </a:p>
          <a:p>
            <a:pPr lvl="2"/>
            <a:r>
              <a:rPr lang="en-GB" dirty="0"/>
              <a:t>Returns bounding boxes with high object scores as “Regions of Interest” or ROIs.</a:t>
            </a:r>
          </a:p>
          <a:p>
            <a:pPr lvl="1"/>
            <a:r>
              <a:rPr lang="en-GB" dirty="0"/>
              <a:t>A feature extractor (convolution/pooling layers of an image classifier) then generates classification information for each ROI</a:t>
            </a:r>
          </a:p>
          <a:p>
            <a:pPr lvl="1"/>
            <a:r>
              <a:rPr lang="en-GB" dirty="0"/>
              <a:t>A CNN (“classification head”) uses this information to classify objects in each ROI.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E4711-50F5-355E-D141-9D3C3D22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4261736"/>
            <a:ext cx="6142931" cy="22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4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RCNN is very slow:</a:t>
            </a:r>
          </a:p>
          <a:p>
            <a:pPr lvl="1"/>
            <a:r>
              <a:rPr lang="en-GB" dirty="0"/>
              <a:t>Many overlapping ROIs generated for each image, resulting in many passes through the feature extractor and classifier.</a:t>
            </a:r>
          </a:p>
          <a:p>
            <a:pPr lvl="1"/>
            <a:r>
              <a:rPr lang="en-GB" dirty="0"/>
              <a:t>Each image took 47 seconds to process.</a:t>
            </a:r>
          </a:p>
          <a:p>
            <a:r>
              <a:rPr lang="en-GB" dirty="0"/>
              <a:t>Fast RCNN:</a:t>
            </a:r>
          </a:p>
          <a:p>
            <a:pPr lvl="1"/>
            <a:r>
              <a:rPr lang="en-GB" dirty="0"/>
              <a:t>Similar to RCNN, except that the output of the feature extractor goes to a classification head and a box regression head.</a:t>
            </a:r>
          </a:p>
          <a:p>
            <a:pPr lvl="2"/>
            <a:r>
              <a:rPr lang="en-GB" dirty="0"/>
              <a:t>The regression head predicts the size and centre of the object, to reduce the number of ROIs to be processed.</a:t>
            </a:r>
          </a:p>
          <a:p>
            <a:pPr lvl="1"/>
            <a:r>
              <a:rPr lang="en-GB" dirty="0"/>
              <a:t>150x speed improvement over RCNN. </a:t>
            </a:r>
          </a:p>
          <a:p>
            <a:r>
              <a:rPr lang="en-GB" dirty="0"/>
              <a:t>Faster RCNN: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77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Faster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446-35EC-01C3-C1B4-047BF75F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4427900" cy="3540431"/>
          </a:xfrm>
        </p:spPr>
        <p:txBody>
          <a:bodyPr/>
          <a:lstStyle/>
          <a:p>
            <a:r>
              <a:rPr lang="en-GB" dirty="0"/>
              <a:t>Faster RCNN</a:t>
            </a:r>
          </a:p>
          <a:p>
            <a:pPr lvl="1"/>
            <a:r>
              <a:rPr lang="en-GB" dirty="0"/>
              <a:t>ROI proposal module is eliminated, entire image and not just ROIs are fed to the feature extractor.</a:t>
            </a:r>
          </a:p>
          <a:p>
            <a:pPr lvl="1"/>
            <a:r>
              <a:rPr lang="en-GB" dirty="0"/>
              <a:t>Box regression head replaced with a region proposal network (RPN): </a:t>
            </a:r>
          </a:p>
          <a:p>
            <a:pPr lvl="2"/>
            <a:r>
              <a:rPr lang="en-GB" dirty="0"/>
              <a:t>Trained </a:t>
            </a:r>
            <a:r>
              <a:rPr lang="en-GB" dirty="0">
                <a:highlight>
                  <a:srgbClr val="FFFF00"/>
                </a:highlight>
              </a:rPr>
              <a:t>to generate region proposals and object scores.</a:t>
            </a:r>
          </a:p>
          <a:p>
            <a:pPr lvl="1"/>
            <a:r>
              <a:rPr lang="en-GB" dirty="0"/>
              <a:t>An algorithm then loops through the proposed regions and picks the best.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A4A4D-57AB-D339-8A6B-A333C922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51" y="1881751"/>
            <a:ext cx="3425049" cy="3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5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AE0A-6AD6-D0C6-4BBF-E75F55EF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Proposing Bounding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7525-CE2B-BFB3-A822-F58EA2E4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</a:t>
            </a:r>
            <a:r>
              <a:rPr lang="en-GB" dirty="0">
                <a:highlight>
                  <a:srgbClr val="FFFF00"/>
                </a:highlight>
              </a:rPr>
              <a:t>output of the RPN is given a set of bounding boxes in different heights and widths - “Anchors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The network then learns how to select and transform the anchor to best capture the object.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”Non-maximal suppression”  (NMS) is then performed:</a:t>
            </a:r>
          </a:p>
          <a:p>
            <a:pPr lvl="2"/>
            <a:r>
              <a:rPr lang="en-GB" dirty="0" err="1"/>
              <a:t>IoU</a:t>
            </a:r>
            <a:r>
              <a:rPr lang="en-GB" dirty="0"/>
              <a:t> for pairs of bounding boxes is performed.</a:t>
            </a:r>
          </a:p>
          <a:p>
            <a:pPr lvl="2"/>
            <a:r>
              <a:rPr lang="en-GB" dirty="0"/>
              <a:t>If there is a pair with very high </a:t>
            </a:r>
            <a:r>
              <a:rPr lang="en-GB" dirty="0" err="1"/>
              <a:t>IoU</a:t>
            </a:r>
            <a:r>
              <a:rPr lang="en-GB" dirty="0"/>
              <a:t> we assume that they bound the same object -  the bounding box with the lower confidence score is discarded</a:t>
            </a:r>
          </a:p>
          <a:p>
            <a:pPr lvl="2"/>
            <a:r>
              <a:rPr lang="en-GB" dirty="0"/>
              <a:t>Expensive: 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D1C72-6255-B742-A2BD-2A84E5EA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4" y="2710933"/>
            <a:ext cx="5533336" cy="14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35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Single Shot Detector (SSD)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</p:spPr>
            <p:txBody>
              <a:bodyPr/>
              <a:lstStyle/>
              <a:p>
                <a:r>
                  <a:rPr lang="en-GB" dirty="0"/>
                  <a:t>In SSD:</a:t>
                </a:r>
              </a:p>
              <a:p>
                <a:pPr lvl="1"/>
                <a:r>
                  <a:rPr lang="en-GB" dirty="0"/>
                  <a:t>Image passes through a feature extractor and produces </a:t>
                </a:r>
                <a:r>
                  <a:rPr lang="en-GB" dirty="0">
                    <a:highlight>
                      <a:srgbClr val="FFFF00"/>
                    </a:highlight>
                  </a:rPr>
                  <a:t>an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>
                    <a:highlight>
                      <a:srgbClr val="FFFF00"/>
                    </a:highlight>
                  </a:rPr>
                  <a:t> feature map</a:t>
                </a:r>
                <a:r>
                  <a:rPr lang="en-GB" dirty="0"/>
                  <a:t>.</a:t>
                </a:r>
              </a:p>
              <a:p>
                <a:pPr lvl="2"/>
                <a:r>
                  <a:rPr lang="en-GB" dirty="0"/>
                  <a:t>Feature extractor usually comes from the convolution/pooling layers of a pre-trained VGG network.</a:t>
                </a:r>
              </a:p>
              <a:p>
                <a:pPr lvl="1"/>
                <a:r>
                  <a:rPr lang="en-GB" dirty="0"/>
                  <a:t>Each cell of the feature map has </a:t>
                </a:r>
                <a:r>
                  <a:rPr lang="en-GB" i="1" dirty="0"/>
                  <a:t>k</a:t>
                </a:r>
                <a:r>
                  <a:rPr lang="en-GB" dirty="0"/>
                  <a:t> anchors.</a:t>
                </a:r>
              </a:p>
              <a:p>
                <a:pPr lvl="1"/>
                <a:r>
                  <a:rPr lang="en-GB" dirty="0"/>
                  <a:t>For each anchor in each cell:</a:t>
                </a:r>
              </a:p>
              <a:p>
                <a:pPr lvl="2"/>
                <a:r>
                  <a:rPr lang="en-GB" dirty="0">
                    <a:highlight>
                      <a:srgbClr val="FFFF00"/>
                    </a:highlight>
                  </a:rPr>
                  <a:t>Produces </a:t>
                </a:r>
                <a:r>
                  <a:rPr lang="en-GB" i="1" dirty="0">
                    <a:highlight>
                      <a:srgbClr val="FFFF00"/>
                    </a:highlight>
                  </a:rPr>
                  <a:t>c </a:t>
                </a:r>
                <a:r>
                  <a:rPr lang="en-GB" dirty="0">
                    <a:highlight>
                      <a:srgbClr val="FFFF00"/>
                    </a:highlight>
                  </a:rPr>
                  <a:t>classification scores and 4 possible offsets for each anchor.</a:t>
                </a:r>
              </a:p>
              <a:p>
                <a:pPr lvl="2"/>
                <a:r>
                  <a:rPr lang="en-GB" dirty="0"/>
                  <a:t>Thus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dirty="0"/>
                  <a:t> possible scores</a:t>
                </a:r>
              </a:p>
              <a:p>
                <a:pPr lvl="2"/>
                <a:r>
                  <a:rPr lang="zh-CN" altLang="en-US" dirty="0"/>
                  <a:t>因为 </a:t>
                </a:r>
                <a:r>
                  <a:rPr lang="en-US" altLang="zh-CN" dirty="0"/>
                  <a:t>feature map </a:t>
                </a:r>
                <a:r>
                  <a:rPr lang="zh-CN" altLang="en-US" dirty="0"/>
                  <a:t>上有 </a:t>
                </a:r>
                <a:r>
                  <a:rPr lang="en-US" altLang="zh-CN" dirty="0" err="1"/>
                  <a:t>m×n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，每个 </a:t>
                </a:r>
                <a:r>
                  <a:rPr lang="en-US" altLang="zh-CN" dirty="0"/>
                  <a:t>cell </a:t>
                </a:r>
                <a:r>
                  <a:rPr lang="zh-CN" altLang="en-US" dirty="0"/>
                  <a:t>有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anchor</a:t>
                </a:r>
                <a:endParaRPr lang="en-GB" dirty="0"/>
              </a:p>
              <a:p>
                <a:pPr lvl="2"/>
                <a:r>
                  <a:rPr lang="en-GB" dirty="0"/>
                  <a:t>The best score is picked for the classification and localization using NMS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  <a:blipFill>
                <a:blip r:embed="rId2"/>
                <a:stretch>
                  <a:fillRect l="-309" t="-265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669B1C-17D5-A7F1-5781-5D7D449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80" y="4727453"/>
            <a:ext cx="5468429" cy="17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Recurrent neural networks are good at learning from patterns in past data:</a:t>
                </a:r>
              </a:p>
              <a:p>
                <a:pPr lvl="1"/>
                <a:r>
                  <a:rPr lang="en-US" dirty="0"/>
                  <a:t>Predicting next word in a sentence.</a:t>
                </a:r>
              </a:p>
              <a:p>
                <a:pPr lvl="1"/>
                <a:r>
                  <a:rPr lang="en-US" dirty="0"/>
                  <a:t>Predicting stock performance based on past data.</a:t>
                </a:r>
              </a:p>
              <a:p>
                <a:pPr lvl="1"/>
                <a:r>
                  <a:rPr lang="en-US" dirty="0"/>
                  <a:t>Trajectory prediction for a robot (e.g. learning how to pick up an object)</a:t>
                </a:r>
              </a:p>
              <a:p>
                <a:r>
                  <a:rPr lang="en-US" dirty="0"/>
                  <a:t>Standard RNNs have a problem:</a:t>
                </a:r>
              </a:p>
              <a:p>
                <a:pPr lvl="1"/>
                <a:r>
                  <a:rPr lang="en-US" dirty="0"/>
                  <a:t>Take an RNN node and current input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t</a:t>
                </a:r>
                <a:r>
                  <a:rPr lang="en-US" i="1" dirty="0" err="1"/>
                  <a:t>.</a:t>
                </a:r>
                <a:r>
                  <a:rPr lang="en-US" i="1" dirty="0"/>
                  <a:t> </a:t>
                </a:r>
                <a:r>
                  <a:rPr lang="en-US" dirty="0"/>
                  <a:t>The output at time </a:t>
                </a:r>
                <a:r>
                  <a:rPr lang="en-US" i="1" dirty="0"/>
                  <a:t>t </a:t>
                </a:r>
                <a:r>
                  <a:rPr lang="en-US" dirty="0"/>
                  <a:t>is given by: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dirty="0"/>
                  <a:t>Here </a:t>
                </a:r>
                <a:r>
                  <a:rPr lang="en-US" i="1" dirty="0"/>
                  <a:t>U</a:t>
                </a:r>
                <a:r>
                  <a:rPr lang="en-US" dirty="0"/>
                  <a:t> and </a:t>
                </a:r>
                <a:r>
                  <a:rPr lang="en-US" i="1" dirty="0"/>
                  <a:t>V</a:t>
                </a:r>
                <a:r>
                  <a:rPr lang="en-US" dirty="0"/>
                  <a:t> are weights for the input and previous output respectively.</a:t>
                </a:r>
              </a:p>
              <a:p>
                <a:pPr lvl="1"/>
                <a:r>
                  <a:rPr lang="en-US" dirty="0"/>
                  <a:t>We can expand </a:t>
                </a:r>
                <a:r>
                  <a:rPr lang="en-US" i="1" dirty="0"/>
                  <a:t>h</a:t>
                </a:r>
                <a:r>
                  <a:rPr lang="en-US" i="1" baseline="-25000" dirty="0"/>
                  <a:t>t-1</a:t>
                </a:r>
                <a:r>
                  <a:rPr lang="en-US" i="1" dirty="0"/>
                  <a:t> </a:t>
                </a:r>
                <a:r>
                  <a:rPr lang="en-US" dirty="0"/>
                  <a:t>giving us: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" t="-2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69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F56-0515-9704-9F3A-D5EC7538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704A-2480-8FCD-584F-B051F8CC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YOLO algorithm uses a single CNN to generate classification and localization data for each object:</a:t>
            </a:r>
          </a:p>
          <a:p>
            <a:pPr lvl="1"/>
            <a:r>
              <a:rPr lang="en-GB" dirty="0"/>
              <a:t>20 layers of convolutions, Average Pooling and dense layer trained on ImageNet dataset.</a:t>
            </a:r>
          </a:p>
          <a:p>
            <a:pPr lvl="1"/>
            <a:r>
              <a:rPr lang="en-GB" dirty="0"/>
              <a:t>4 convolution and 2 dense networks added for classification.</a:t>
            </a:r>
          </a:p>
          <a:p>
            <a:pPr lvl="1"/>
            <a:r>
              <a:rPr lang="en-GB" dirty="0"/>
              <a:t>Final layer produces classification and bounding box scores.</a:t>
            </a:r>
          </a:p>
          <a:p>
            <a:pPr lvl="2"/>
            <a:r>
              <a:rPr lang="en-GB" dirty="0"/>
              <a:t>Non-maximal suppression removes redundant boxes with large overlaps.</a:t>
            </a:r>
          </a:p>
          <a:p>
            <a:r>
              <a:rPr lang="en-GB" dirty="0"/>
              <a:t>Very fast object detection with high accuracy – Considered state of the art.</a:t>
            </a:r>
          </a:p>
        </p:txBody>
      </p:sp>
      <p:pic>
        <p:nvPicPr>
          <p:cNvPr id="9218" name="Picture 2" descr="yolov3 architecture">
            <a:extLst>
              <a:ext uri="{FF2B5EF4-FFF2-40B4-BE49-F238E27FC236}">
                <a16:creationId xmlns:a16="http://schemas.microsoft.com/office/drawing/2014/main" id="{BAB56E71-E757-1E97-815C-A73563AB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315968"/>
            <a:ext cx="5166360" cy="22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4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C01D-1440-7AA8-18E7-2596918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24B5-6A53-A505-CD5C-538FE4B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no standard YOLO libraries implemented in </a:t>
            </a:r>
            <a:r>
              <a:rPr lang="en-GB" dirty="0" err="1"/>
              <a:t>Keras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You are provided with several Python scripts that contain a YOLO implementation.</a:t>
            </a:r>
          </a:p>
          <a:p>
            <a:pPr lvl="1"/>
            <a:r>
              <a:rPr lang="en-GB" dirty="0"/>
              <a:t>Complex, will not be covered here.</a:t>
            </a:r>
          </a:p>
        </p:txBody>
      </p:sp>
    </p:spTree>
    <p:extLst>
      <p:ext uri="{BB962C8B-B14F-4D97-AF65-F5344CB8AC3E}">
        <p14:creationId xmlns:p14="http://schemas.microsoft.com/office/powerpoint/2010/main" val="4142011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In this lecture we looked a group of deep learning networks:</a:t>
            </a:r>
          </a:p>
          <a:p>
            <a:pPr lvl="1"/>
            <a:r>
              <a:rPr lang="en-US" dirty="0"/>
              <a:t>LSTMs and Transformers, good for analyzing sequences of data.</a:t>
            </a:r>
          </a:p>
          <a:p>
            <a:pPr lvl="1"/>
            <a:r>
              <a:rPr lang="en-US" dirty="0"/>
              <a:t>CNNs, good for classifying images.</a:t>
            </a:r>
          </a:p>
          <a:p>
            <a:pPr lvl="1"/>
            <a:r>
              <a:rPr lang="en-US" dirty="0"/>
              <a:t>YOLO, good for localizing and classifying multiple objects in an image/video.</a:t>
            </a:r>
          </a:p>
          <a:p>
            <a:r>
              <a:rPr lang="en-US" dirty="0"/>
              <a:t>These networks form the basic toolkit that you will use for your robots.</a:t>
            </a:r>
          </a:p>
          <a:p>
            <a:pPr lvl="1"/>
            <a:r>
              <a:rPr lang="en-US" dirty="0"/>
              <a:t>LSTMs, Transformers: Good predicting sequences, or for learning paths</a:t>
            </a:r>
          </a:p>
          <a:p>
            <a:pPr lvl="1"/>
            <a:r>
              <a:rPr lang="en-US" dirty="0"/>
              <a:t>CNNs: Good for identifying objects, people, etc.</a:t>
            </a:r>
          </a:p>
          <a:p>
            <a:pPr lvl="1"/>
            <a:r>
              <a:rPr lang="en-US" dirty="0"/>
              <a:t>YOLO: Good for identifying objects and their positions, for object avoidance, to seek objects, etc.</a:t>
            </a:r>
          </a:p>
          <a:p>
            <a:r>
              <a:rPr lang="en-US" dirty="0"/>
              <a:t>In Lecture 3 we will look at Statistical Methods, which are simpler versions of what we did in this lecture.</a:t>
            </a:r>
          </a:p>
          <a:p>
            <a:r>
              <a:rPr lang="en-US" dirty="0"/>
              <a:t>In the next lecture we will look at Generative Networks. These are excellent for:</a:t>
            </a:r>
          </a:p>
          <a:p>
            <a:pPr lvl="1"/>
            <a:r>
              <a:rPr lang="en-US" dirty="0"/>
              <a:t>Generating new data for training.</a:t>
            </a:r>
          </a:p>
          <a:p>
            <a:pPr lvl="1"/>
            <a:r>
              <a:rPr lang="en-US" dirty="0"/>
              <a:t>Generating imagined scenarios based on real-world scenarios, to improve planning.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737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Recurrent Neural Networks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continue expanding this further. But what we want to do is to take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to do our gradient descent: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𝒐𝒖𝒕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r>
                  <a:rPr lang="en-US" dirty="0"/>
                  <a:t>As the gradient of a sigmoid is always small (≤0.25), this series of products will decay to 0 very quickly:</a:t>
                </a:r>
              </a:p>
              <a:p>
                <a:pPr lvl="1"/>
                <a:r>
                  <a:rPr lang="en-US" dirty="0"/>
                  <a:t>This means that over a longer time series, no adjustments will be made to </a:t>
                </a:r>
                <a:r>
                  <a:rPr lang="en-US" i="1" dirty="0"/>
                  <a:t>U</a:t>
                </a:r>
                <a:r>
                  <a:rPr lang="en-US" dirty="0"/>
                  <a:t>. The network stops learning! Vanishing Gradient Problem.</a:t>
                </a:r>
              </a:p>
              <a:p>
                <a:pPr lvl="2"/>
                <a:r>
                  <a:rPr lang="en-US" dirty="0"/>
                  <a:t>Maximum learning distance of about 10-15 time-steps</a:t>
                </a:r>
              </a:p>
              <a:p>
                <a:pPr lvl="1"/>
                <a:r>
                  <a:rPr lang="en-US" dirty="0"/>
                  <a:t>If we use a different transfer function we may instead get the Exploding Gradient Problem.</a:t>
                </a:r>
              </a:p>
              <a:p>
                <a:r>
                  <a:rPr lang="en-US" dirty="0"/>
                  <a:t>To solve this problem we introduce a special RNN called a “Long Short Term Memory” or LSTM Neural Network.</a:t>
                </a: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6" t="-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78309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18205</TotalTime>
  <Words>5968</Words>
  <Application>Microsoft Macintosh PowerPoint</Application>
  <PresentationFormat>全屏显示(4:3)</PresentationFormat>
  <Paragraphs>647</Paragraphs>
  <Slides>82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8" baseType="lpstr">
      <vt:lpstr>Times</vt:lpstr>
      <vt:lpstr>Calibri</vt:lpstr>
      <vt:lpstr>Cambria Math</vt:lpstr>
      <vt:lpstr>Times New Roman</vt:lpstr>
      <vt:lpstr>Wingdings</vt:lpstr>
      <vt:lpstr>Blank</vt:lpstr>
      <vt:lpstr>PowerPoint 演示文稿</vt:lpstr>
      <vt:lpstr>Motivation</vt:lpstr>
      <vt:lpstr>Motivation</vt:lpstr>
      <vt:lpstr>Motivation</vt:lpstr>
      <vt:lpstr>Long-Short-term memories (lstm)</vt:lpstr>
      <vt:lpstr>Deep Learning Recurrent Neural Networks</vt:lpstr>
      <vt:lpstr>Deep Learning Recurrent Neural Networks</vt:lpstr>
      <vt:lpstr>Deep Learning Recurrent Neural Networks</vt:lpstr>
      <vt:lpstr>Deep Learning Recurrent Neural Networks</vt:lpstr>
      <vt:lpstr>Deep Learning Recurrent Neural Networks</vt:lpstr>
      <vt:lpstr>LSTM Cell</vt:lpstr>
      <vt:lpstr>LSTM Cell Input Stage</vt:lpstr>
      <vt:lpstr>LSTM Cell Input Stage</vt:lpstr>
      <vt:lpstr>LSTM Cell Forget Gate (Constant Error Carousel)</vt:lpstr>
      <vt:lpstr>LSTM Cell Output Stage</vt:lpstr>
      <vt:lpstr>LSTM Cell Summary</vt:lpstr>
      <vt:lpstr>LSTM Hidden Layer Size</vt:lpstr>
      <vt:lpstr>Using the LSTM Cells</vt:lpstr>
      <vt:lpstr>Using LSTMs in Keras</vt:lpstr>
      <vt:lpstr>LSTM Hands On</vt:lpstr>
      <vt:lpstr>Using LSTMs in Keras Imports</vt:lpstr>
      <vt:lpstr>Using LSTMs in Keras Training Hyperparameters</vt:lpstr>
      <vt:lpstr>Using LSTMs in Keras Creating the Dataset</vt:lpstr>
      <vt:lpstr>Using LSTMs in Keras Creating the Dataset</vt:lpstr>
      <vt:lpstr>Using LSTMs in Keras Creating the Dataset</vt:lpstr>
      <vt:lpstr>Using LSTMs in Keras Creating the Dataset</vt:lpstr>
      <vt:lpstr>Using LSTMs in Keras Reshaping the Datasets</vt:lpstr>
      <vt:lpstr>Using LSTMs in Keras Building the LSTM</vt:lpstr>
      <vt:lpstr>Using LSTMs in Keras Evaluating</vt:lpstr>
      <vt:lpstr>Using LSTMs in Keras Evaluating</vt:lpstr>
      <vt:lpstr>Using LSTMs in Keras Swapping Dimensions</vt:lpstr>
      <vt:lpstr>Using LSTMs in Kerass Why swap dimensions?</vt:lpstr>
      <vt:lpstr>Using LSTMs in Keras Using Memory</vt:lpstr>
      <vt:lpstr>Using LSTMs in Keras Using Memory</vt:lpstr>
      <vt:lpstr>Using LSTMs in Keras Using Memory</vt:lpstr>
      <vt:lpstr>transformers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- Introduction</vt:lpstr>
      <vt:lpstr>Transformers – Attention</vt:lpstr>
      <vt:lpstr>Transformers – Attention</vt:lpstr>
      <vt:lpstr>Transformers – Attention</vt:lpstr>
      <vt:lpstr>Transformers – Attention</vt:lpstr>
      <vt:lpstr>Transformers – The Transformer Block</vt:lpstr>
      <vt:lpstr>Transformers – The Transformer Block</vt:lpstr>
      <vt:lpstr>Transformers – The Transformer Block</vt:lpstr>
      <vt:lpstr>Transformers</vt:lpstr>
      <vt:lpstr>Transformers: Main Transformer Block</vt:lpstr>
      <vt:lpstr>Transformers: Token and Position Embedding</vt:lpstr>
      <vt:lpstr>Transformers: Sentiment Analysis</vt:lpstr>
      <vt:lpstr>Convolutional neural networks</vt:lpstr>
      <vt:lpstr>Convolutional Neural Networks Revision: What is a CNN?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 in Keras</vt:lpstr>
      <vt:lpstr>Convolutional Neural Networks Pooling Layers</vt:lpstr>
      <vt:lpstr>Convolutional Neural Networks Pooling Layers</vt:lpstr>
      <vt:lpstr>Convolutional Neural Networks Flatten Layer / Example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 – RCNN</vt:lpstr>
      <vt:lpstr>Object Detection – Fast RCNN</vt:lpstr>
      <vt:lpstr>Object Detection – Faster RCNN</vt:lpstr>
      <vt:lpstr>Proposing Bounding Boxes</vt:lpstr>
      <vt:lpstr>Object Detection – Single Shot Detector (SSD)</vt:lpstr>
      <vt:lpstr>Object Detection – You Only Look Once (YOLO)</vt:lpstr>
      <vt:lpstr>Object Detection – You Only Look Once (YOLO)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Yuhan Rui</cp:lastModifiedBy>
  <cp:revision>403</cp:revision>
  <cp:lastPrinted>2018-02-28T02:01:21Z</cp:lastPrinted>
  <dcterms:created xsi:type="dcterms:W3CDTF">2018-02-10T09:13:59Z</dcterms:created>
  <dcterms:modified xsi:type="dcterms:W3CDTF">2025-07-01T04:04:33Z</dcterms:modified>
</cp:coreProperties>
</file>